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04" r:id="rId3"/>
    <p:sldId id="257" r:id="rId4"/>
    <p:sldId id="305" r:id="rId5"/>
    <p:sldId id="307" r:id="rId6"/>
    <p:sldId id="308" r:id="rId7"/>
    <p:sldId id="306" r:id="rId8"/>
    <p:sldId id="309"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3" r:id="rId31"/>
    <p:sldId id="332" r:id="rId32"/>
    <p:sldId id="335" r:id="rId33"/>
    <p:sldId id="33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94660"/>
  </p:normalViewPr>
  <p:slideViewPr>
    <p:cSldViewPr>
      <p:cViewPr varScale="1">
        <p:scale>
          <a:sx n="64" d="100"/>
          <a:sy n="64" d="100"/>
        </p:scale>
        <p:origin x="1656"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3D6B59-170F-4781-8B73-DA84684A8DD3}"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BF758-AD2B-40E6-9B0E-1A005C488E07}" type="slidenum">
              <a:rPr lang="en-US" smtClean="0"/>
              <a:pPr/>
              <a:t>‹#›</a:t>
            </a:fld>
            <a:endParaRPr lang="en-US"/>
          </a:p>
        </p:txBody>
      </p:sp>
    </p:spTree>
    <p:extLst>
      <p:ext uri="{BB962C8B-B14F-4D97-AF65-F5344CB8AC3E}">
        <p14:creationId xmlns:p14="http://schemas.microsoft.com/office/powerpoint/2010/main" val="255372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D6B59-170F-4781-8B73-DA84684A8DD3}"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BF758-AD2B-40E6-9B0E-1A005C488E07}" type="slidenum">
              <a:rPr lang="en-US" smtClean="0"/>
              <a:pPr/>
              <a:t>‹#›</a:t>
            </a:fld>
            <a:endParaRPr lang="en-US"/>
          </a:p>
        </p:txBody>
      </p:sp>
    </p:spTree>
    <p:extLst>
      <p:ext uri="{BB962C8B-B14F-4D97-AF65-F5344CB8AC3E}">
        <p14:creationId xmlns:p14="http://schemas.microsoft.com/office/powerpoint/2010/main" val="242650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D6B59-170F-4781-8B73-DA84684A8DD3}"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BF758-AD2B-40E6-9B0E-1A005C488E07}" type="slidenum">
              <a:rPr lang="en-US" smtClean="0"/>
              <a:pPr/>
              <a:t>‹#›</a:t>
            </a:fld>
            <a:endParaRPr lang="en-US"/>
          </a:p>
        </p:txBody>
      </p:sp>
    </p:spTree>
    <p:extLst>
      <p:ext uri="{BB962C8B-B14F-4D97-AF65-F5344CB8AC3E}">
        <p14:creationId xmlns:p14="http://schemas.microsoft.com/office/powerpoint/2010/main" val="402182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D6B59-170F-4781-8B73-DA84684A8DD3}"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BF758-AD2B-40E6-9B0E-1A005C488E07}" type="slidenum">
              <a:rPr lang="en-US" smtClean="0"/>
              <a:pPr/>
              <a:t>‹#›</a:t>
            </a:fld>
            <a:endParaRPr lang="en-US"/>
          </a:p>
        </p:txBody>
      </p:sp>
    </p:spTree>
    <p:extLst>
      <p:ext uri="{BB962C8B-B14F-4D97-AF65-F5344CB8AC3E}">
        <p14:creationId xmlns:p14="http://schemas.microsoft.com/office/powerpoint/2010/main" val="313363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D6B59-170F-4781-8B73-DA84684A8DD3}"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BF758-AD2B-40E6-9B0E-1A005C488E07}" type="slidenum">
              <a:rPr lang="en-US" smtClean="0"/>
              <a:pPr/>
              <a:t>‹#›</a:t>
            </a:fld>
            <a:endParaRPr lang="en-US"/>
          </a:p>
        </p:txBody>
      </p:sp>
    </p:spTree>
    <p:extLst>
      <p:ext uri="{BB962C8B-B14F-4D97-AF65-F5344CB8AC3E}">
        <p14:creationId xmlns:p14="http://schemas.microsoft.com/office/powerpoint/2010/main" val="251419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D6B59-170F-4781-8B73-DA84684A8DD3}"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BF758-AD2B-40E6-9B0E-1A005C488E07}" type="slidenum">
              <a:rPr lang="en-US" smtClean="0"/>
              <a:pPr/>
              <a:t>‹#›</a:t>
            </a:fld>
            <a:endParaRPr lang="en-US"/>
          </a:p>
        </p:txBody>
      </p:sp>
    </p:spTree>
    <p:extLst>
      <p:ext uri="{BB962C8B-B14F-4D97-AF65-F5344CB8AC3E}">
        <p14:creationId xmlns:p14="http://schemas.microsoft.com/office/powerpoint/2010/main" val="243342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D6B59-170F-4781-8B73-DA84684A8DD3}" type="datetimeFigureOut">
              <a:rPr lang="en-US" smtClean="0"/>
              <a:pPr/>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EBF758-AD2B-40E6-9B0E-1A005C488E07}" type="slidenum">
              <a:rPr lang="en-US" smtClean="0"/>
              <a:pPr/>
              <a:t>‹#›</a:t>
            </a:fld>
            <a:endParaRPr lang="en-US"/>
          </a:p>
        </p:txBody>
      </p:sp>
    </p:spTree>
    <p:extLst>
      <p:ext uri="{BB962C8B-B14F-4D97-AF65-F5344CB8AC3E}">
        <p14:creationId xmlns:p14="http://schemas.microsoft.com/office/powerpoint/2010/main" val="337095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D6B59-170F-4781-8B73-DA84684A8DD3}" type="datetimeFigureOut">
              <a:rPr lang="en-US" smtClean="0"/>
              <a:pPr/>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BF758-AD2B-40E6-9B0E-1A005C488E07}" type="slidenum">
              <a:rPr lang="en-US" smtClean="0"/>
              <a:pPr/>
              <a:t>‹#›</a:t>
            </a:fld>
            <a:endParaRPr lang="en-US"/>
          </a:p>
        </p:txBody>
      </p:sp>
    </p:spTree>
    <p:extLst>
      <p:ext uri="{BB962C8B-B14F-4D97-AF65-F5344CB8AC3E}">
        <p14:creationId xmlns:p14="http://schemas.microsoft.com/office/powerpoint/2010/main" val="312167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D6B59-170F-4781-8B73-DA84684A8DD3}" type="datetimeFigureOut">
              <a:rPr lang="en-US" smtClean="0"/>
              <a:pPr/>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EBF758-AD2B-40E6-9B0E-1A005C488E07}" type="slidenum">
              <a:rPr lang="en-US" smtClean="0"/>
              <a:pPr/>
              <a:t>‹#›</a:t>
            </a:fld>
            <a:endParaRPr lang="en-US"/>
          </a:p>
        </p:txBody>
      </p:sp>
    </p:spTree>
    <p:extLst>
      <p:ext uri="{BB962C8B-B14F-4D97-AF65-F5344CB8AC3E}">
        <p14:creationId xmlns:p14="http://schemas.microsoft.com/office/powerpoint/2010/main" val="795551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3D6B59-170F-4781-8B73-DA84684A8DD3}"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BF758-AD2B-40E6-9B0E-1A005C488E07}" type="slidenum">
              <a:rPr lang="en-US" smtClean="0"/>
              <a:pPr/>
              <a:t>‹#›</a:t>
            </a:fld>
            <a:endParaRPr lang="en-US"/>
          </a:p>
        </p:txBody>
      </p:sp>
    </p:spTree>
    <p:extLst>
      <p:ext uri="{BB962C8B-B14F-4D97-AF65-F5344CB8AC3E}">
        <p14:creationId xmlns:p14="http://schemas.microsoft.com/office/powerpoint/2010/main" val="188828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3D6B59-170F-4781-8B73-DA84684A8DD3}"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BF758-AD2B-40E6-9B0E-1A005C488E07}" type="slidenum">
              <a:rPr lang="en-US" smtClean="0"/>
              <a:pPr/>
              <a:t>‹#›</a:t>
            </a:fld>
            <a:endParaRPr lang="en-US"/>
          </a:p>
        </p:txBody>
      </p:sp>
    </p:spTree>
    <p:extLst>
      <p:ext uri="{BB962C8B-B14F-4D97-AF65-F5344CB8AC3E}">
        <p14:creationId xmlns:p14="http://schemas.microsoft.com/office/powerpoint/2010/main" val="217868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D6B59-170F-4781-8B73-DA84684A8DD3}" type="datetimeFigureOut">
              <a:rPr lang="en-US" smtClean="0"/>
              <a:pPr/>
              <a:t>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BF758-AD2B-40E6-9B0E-1A005C488E07}" type="slidenum">
              <a:rPr lang="en-US" smtClean="0"/>
              <a:pPr/>
              <a:t>‹#›</a:t>
            </a:fld>
            <a:endParaRPr lang="en-US"/>
          </a:p>
        </p:txBody>
      </p:sp>
    </p:spTree>
    <p:extLst>
      <p:ext uri="{BB962C8B-B14F-4D97-AF65-F5344CB8AC3E}">
        <p14:creationId xmlns:p14="http://schemas.microsoft.com/office/powerpoint/2010/main" val="678327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0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192728"/>
            <a:ext cx="6705600" cy="4522272"/>
          </a:xfrm>
          <a:prstGeom prst="rect">
            <a:avLst/>
          </a:prstGeom>
        </p:spPr>
      </p:pic>
      <p:sp>
        <p:nvSpPr>
          <p:cNvPr id="2055" name="Rectangle 2054"/>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894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52CA4-F2B7-9447-8A65-E3B19FAAEC90}"/>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5C0BE479-4E54-80EB-FD73-DD46D5863B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78B0BF97-EFF1-0120-F1C4-5CA99460F51A}"/>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F32A01E-40DE-D195-2C57-813838E84AFE}"/>
              </a:ext>
            </a:extLst>
          </p:cNvPr>
          <p:cNvSpPr>
            <a:spLocks noGrp="1"/>
          </p:cNvSpPr>
          <p:nvPr>
            <p:ph type="title"/>
          </p:nvPr>
        </p:nvSpPr>
        <p:spPr>
          <a:xfrm>
            <a:off x="2757654" y="274638"/>
            <a:ext cx="5929145" cy="1143000"/>
          </a:xfrm>
        </p:spPr>
        <p:txBody>
          <a:bodyPr>
            <a:normAutofit fontScale="90000"/>
          </a:bodyPr>
          <a:lstStyle/>
          <a:p>
            <a:r>
              <a:rPr lang="en-US" dirty="0"/>
              <a:t>Flopping/Faking</a:t>
            </a:r>
            <a:br>
              <a:rPr lang="en-US" dirty="0"/>
            </a:br>
            <a:r>
              <a:rPr lang="en-US" dirty="0"/>
              <a:t>Example 1</a:t>
            </a:r>
          </a:p>
        </p:txBody>
      </p:sp>
      <p:sp>
        <p:nvSpPr>
          <p:cNvPr id="2" name="Content Placeholder 3">
            <a:extLst>
              <a:ext uri="{FF2B5EF4-FFF2-40B4-BE49-F238E27FC236}">
                <a16:creationId xmlns:a16="http://schemas.microsoft.com/office/drawing/2014/main" id="{CF6135CE-3769-547A-2951-A2CDCF04A477}"/>
              </a:ext>
            </a:extLst>
          </p:cNvPr>
          <p:cNvSpPr>
            <a:spLocks noGrp="1"/>
          </p:cNvSpPr>
          <p:nvPr>
            <p:ph idx="1"/>
          </p:nvPr>
        </p:nvSpPr>
        <p:spPr>
          <a:xfrm>
            <a:off x="457200" y="2207069"/>
            <a:ext cx="8229600" cy="4221163"/>
          </a:xfrm>
        </p:spPr>
        <p:txBody>
          <a:bodyPr>
            <a:normAutofit fontScale="92500"/>
          </a:bodyPr>
          <a:lstStyle/>
          <a:p>
            <a:pPr marL="0" indent="0">
              <a:buNone/>
            </a:pPr>
            <a:r>
              <a:rPr lang="en-US" dirty="0"/>
              <a:t>When does the official blow the whistle and signal for both the first and subsequent infractions? </a:t>
            </a:r>
          </a:p>
          <a:p>
            <a:pPr marL="0" indent="0">
              <a:buNone/>
            </a:pPr>
            <a:endParaRPr lang="en-US" dirty="0"/>
          </a:p>
          <a:p>
            <a:pPr marL="0" indent="0">
              <a:buNone/>
            </a:pPr>
            <a:r>
              <a:rPr lang="en-US" dirty="0"/>
              <a:t>First infraction: As soon as the official identifies behavior that, in their opinion, rises to the level of faking being fouled the whistle should be blown and the faking signal (New #15) should be displayed. </a:t>
            </a:r>
          </a:p>
        </p:txBody>
      </p:sp>
    </p:spTree>
    <p:extLst>
      <p:ext uri="{BB962C8B-B14F-4D97-AF65-F5344CB8AC3E}">
        <p14:creationId xmlns:p14="http://schemas.microsoft.com/office/powerpoint/2010/main" val="26248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5CB38-ED40-F5CF-414A-0E6ABA14FC24}"/>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72B02DF7-C2A8-EB89-06A7-14B4702C2B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16A47561-EB91-1CF3-E351-DA705723AB1D}"/>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82F4E9D-72F1-FE30-88ED-5BAA77C7A169}"/>
              </a:ext>
            </a:extLst>
          </p:cNvPr>
          <p:cNvSpPr>
            <a:spLocks noGrp="1"/>
          </p:cNvSpPr>
          <p:nvPr>
            <p:ph type="title"/>
          </p:nvPr>
        </p:nvSpPr>
        <p:spPr>
          <a:xfrm>
            <a:off x="2757654" y="274638"/>
            <a:ext cx="5929145" cy="1143000"/>
          </a:xfrm>
        </p:spPr>
        <p:txBody>
          <a:bodyPr>
            <a:normAutofit fontScale="90000"/>
          </a:bodyPr>
          <a:lstStyle/>
          <a:p>
            <a:r>
              <a:rPr lang="en-US" dirty="0"/>
              <a:t>Flopping/Faking</a:t>
            </a:r>
            <a:br>
              <a:rPr lang="en-US" dirty="0"/>
            </a:br>
            <a:r>
              <a:rPr lang="en-US" dirty="0"/>
              <a:t>Example 1</a:t>
            </a:r>
          </a:p>
        </p:txBody>
      </p:sp>
      <p:sp>
        <p:nvSpPr>
          <p:cNvPr id="2" name="Content Placeholder 3">
            <a:extLst>
              <a:ext uri="{FF2B5EF4-FFF2-40B4-BE49-F238E27FC236}">
                <a16:creationId xmlns:a16="http://schemas.microsoft.com/office/drawing/2014/main" id="{A3E15F46-597E-7C21-95BC-FB52CC042F01}"/>
              </a:ext>
            </a:extLst>
          </p:cNvPr>
          <p:cNvSpPr>
            <a:spLocks noGrp="1"/>
          </p:cNvSpPr>
          <p:nvPr>
            <p:ph idx="1"/>
          </p:nvPr>
        </p:nvSpPr>
        <p:spPr>
          <a:xfrm>
            <a:off x="457200" y="2207069"/>
            <a:ext cx="8229600" cy="4221163"/>
          </a:xfrm>
        </p:spPr>
        <p:txBody>
          <a:bodyPr>
            <a:normAutofit fontScale="85000" lnSpcReduction="10000"/>
          </a:bodyPr>
          <a:lstStyle/>
          <a:p>
            <a:r>
              <a:rPr lang="en-US" dirty="0"/>
              <a:t>Report the warning to the table</a:t>
            </a:r>
          </a:p>
          <a:p>
            <a:r>
              <a:rPr lang="en-US" dirty="0"/>
              <a:t>Notify the head coach</a:t>
            </a:r>
          </a:p>
          <a:p>
            <a:r>
              <a:rPr lang="en-US" dirty="0"/>
              <a:t>Go to the point of interruption (POI). </a:t>
            </a:r>
          </a:p>
          <a:p>
            <a:endParaRPr lang="en-US" dirty="0"/>
          </a:p>
          <a:p>
            <a:r>
              <a:rPr lang="en-US" dirty="0"/>
              <a:t>If A1 is in Team A’s frontcourt, Team A will have a throw-in at one of the four designated spots closest to where the faking being fouled occurred. </a:t>
            </a:r>
          </a:p>
          <a:p>
            <a:r>
              <a:rPr lang="en-US" dirty="0"/>
              <a:t>If A1 is in Team A’s backcourt, the throw-in will be from the spot out of bounds closest to where the faking being fouled occurred. (4-36-2a)</a:t>
            </a:r>
          </a:p>
        </p:txBody>
      </p:sp>
    </p:spTree>
    <p:extLst>
      <p:ext uri="{BB962C8B-B14F-4D97-AF65-F5344CB8AC3E}">
        <p14:creationId xmlns:p14="http://schemas.microsoft.com/office/powerpoint/2010/main" val="314933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D5500-9C26-C124-ECA3-B796237D1721}"/>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8FD0A9A7-2CF3-F50C-3BA0-A4289F9C29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829AE81C-787E-085F-C889-7159A6CE45B9}"/>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D2B93BB-47DB-604A-5BD1-416099FEF3B4}"/>
              </a:ext>
            </a:extLst>
          </p:cNvPr>
          <p:cNvSpPr>
            <a:spLocks noGrp="1"/>
          </p:cNvSpPr>
          <p:nvPr>
            <p:ph type="title"/>
          </p:nvPr>
        </p:nvSpPr>
        <p:spPr>
          <a:xfrm>
            <a:off x="2757654" y="274638"/>
            <a:ext cx="5929145" cy="1143000"/>
          </a:xfrm>
        </p:spPr>
        <p:txBody>
          <a:bodyPr>
            <a:normAutofit fontScale="90000"/>
          </a:bodyPr>
          <a:lstStyle/>
          <a:p>
            <a:r>
              <a:rPr lang="en-US" dirty="0"/>
              <a:t>Flopping/Faking</a:t>
            </a:r>
            <a:br>
              <a:rPr lang="en-US" dirty="0"/>
            </a:br>
            <a:r>
              <a:rPr lang="en-US" dirty="0"/>
              <a:t>Example 1</a:t>
            </a:r>
          </a:p>
        </p:txBody>
      </p:sp>
      <p:sp>
        <p:nvSpPr>
          <p:cNvPr id="2" name="Content Placeholder 3">
            <a:extLst>
              <a:ext uri="{FF2B5EF4-FFF2-40B4-BE49-F238E27FC236}">
                <a16:creationId xmlns:a16="http://schemas.microsoft.com/office/drawing/2014/main" id="{FD0F0BB6-E8E9-C7CF-98A6-AE54BF8F9BB8}"/>
              </a:ext>
            </a:extLst>
          </p:cNvPr>
          <p:cNvSpPr>
            <a:spLocks noGrp="1"/>
          </p:cNvSpPr>
          <p:nvPr>
            <p:ph idx="1"/>
          </p:nvPr>
        </p:nvSpPr>
        <p:spPr>
          <a:xfrm>
            <a:off x="457200" y="2207069"/>
            <a:ext cx="8229600" cy="4221163"/>
          </a:xfrm>
        </p:spPr>
        <p:txBody>
          <a:bodyPr>
            <a:normAutofit/>
          </a:bodyPr>
          <a:lstStyle/>
          <a:p>
            <a:pPr marL="0" indent="0">
              <a:buNone/>
            </a:pPr>
            <a:r>
              <a:rPr lang="en-US" dirty="0"/>
              <a:t>Subsequent Infraction – A team technical foul is charged to Team A. Team B will shoot two free throws and get the ball for a division line throw-in opposite the scorer’s table. (10-2-1h, 10-2 PENALTY)</a:t>
            </a:r>
          </a:p>
        </p:txBody>
      </p:sp>
    </p:spTree>
    <p:extLst>
      <p:ext uri="{BB962C8B-B14F-4D97-AF65-F5344CB8AC3E}">
        <p14:creationId xmlns:p14="http://schemas.microsoft.com/office/powerpoint/2010/main" val="93490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2E36E-F95B-C25B-0A9E-B6307F43358B}"/>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7705B160-856B-557D-5462-00788F971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D6A656FB-ED4A-86E2-BB25-E9F1ED0C21F3}"/>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8087BCC-C308-95D1-5119-EDC5192B05FC}"/>
              </a:ext>
            </a:extLst>
          </p:cNvPr>
          <p:cNvSpPr>
            <a:spLocks noGrp="1"/>
          </p:cNvSpPr>
          <p:nvPr>
            <p:ph type="title"/>
          </p:nvPr>
        </p:nvSpPr>
        <p:spPr>
          <a:xfrm>
            <a:off x="2757654" y="274638"/>
            <a:ext cx="5929145" cy="1143000"/>
          </a:xfrm>
        </p:spPr>
        <p:txBody>
          <a:bodyPr>
            <a:normAutofit fontScale="90000"/>
          </a:bodyPr>
          <a:lstStyle/>
          <a:p>
            <a:r>
              <a:rPr lang="en-US" dirty="0"/>
              <a:t>Flopping/Faking</a:t>
            </a:r>
            <a:br>
              <a:rPr lang="en-US" dirty="0"/>
            </a:br>
            <a:r>
              <a:rPr lang="en-US" dirty="0"/>
              <a:t>Example 2 – After shot</a:t>
            </a:r>
          </a:p>
        </p:txBody>
      </p:sp>
      <p:sp>
        <p:nvSpPr>
          <p:cNvPr id="2" name="Content Placeholder 3">
            <a:extLst>
              <a:ext uri="{FF2B5EF4-FFF2-40B4-BE49-F238E27FC236}">
                <a16:creationId xmlns:a16="http://schemas.microsoft.com/office/drawing/2014/main" id="{271FD987-6D01-1CB2-55C5-9657741D5BBC}"/>
              </a:ext>
            </a:extLst>
          </p:cNvPr>
          <p:cNvSpPr>
            <a:spLocks noGrp="1"/>
          </p:cNvSpPr>
          <p:nvPr>
            <p:ph idx="1"/>
          </p:nvPr>
        </p:nvSpPr>
        <p:spPr>
          <a:xfrm>
            <a:off x="457200" y="2207069"/>
            <a:ext cx="8229600" cy="4221163"/>
          </a:xfrm>
        </p:spPr>
        <p:txBody>
          <a:bodyPr>
            <a:normAutofit/>
          </a:bodyPr>
          <a:lstStyle/>
          <a:p>
            <a:pPr marL="0" indent="0">
              <a:buNone/>
            </a:pPr>
            <a:r>
              <a:rPr lang="en-US" dirty="0"/>
              <a:t>Offensive player, A1, after releasing a jump shot, goes to the floor without contact or after incidental contact. This is described in the rules as overtly embellishing the impact of incidental contact on an attempted try for goal. In this play, the team that is faking being fouled is again on offense; </a:t>
            </a:r>
            <a:r>
              <a:rPr lang="en-US" u="sng" dirty="0"/>
              <a:t>however, there is NO team control since the ball was released on a try for goal</a:t>
            </a:r>
            <a:r>
              <a:rPr lang="en-US" dirty="0"/>
              <a:t>. (4-49-1a)</a:t>
            </a:r>
          </a:p>
        </p:txBody>
      </p:sp>
    </p:spTree>
    <p:extLst>
      <p:ext uri="{BB962C8B-B14F-4D97-AF65-F5344CB8AC3E}">
        <p14:creationId xmlns:p14="http://schemas.microsoft.com/office/powerpoint/2010/main" val="26463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DD737-CDAF-A4D0-149A-E2A0D2A22A6D}"/>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C20A27C7-F380-853D-9AEF-51B2B567D7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431444F2-6ADD-F69D-584B-63864381BCC9}"/>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48744AF-9F63-71E6-46DC-34C65E34AB72}"/>
              </a:ext>
            </a:extLst>
          </p:cNvPr>
          <p:cNvSpPr>
            <a:spLocks noGrp="1"/>
          </p:cNvSpPr>
          <p:nvPr>
            <p:ph type="title"/>
          </p:nvPr>
        </p:nvSpPr>
        <p:spPr>
          <a:xfrm>
            <a:off x="2757654" y="274638"/>
            <a:ext cx="5929145" cy="1143000"/>
          </a:xfrm>
        </p:spPr>
        <p:txBody>
          <a:bodyPr>
            <a:normAutofit fontScale="90000"/>
          </a:bodyPr>
          <a:lstStyle/>
          <a:p>
            <a:r>
              <a:rPr lang="en-US" dirty="0"/>
              <a:t>Flopping/Faking</a:t>
            </a:r>
            <a:br>
              <a:rPr lang="en-US" dirty="0"/>
            </a:br>
            <a:r>
              <a:rPr lang="en-US" dirty="0"/>
              <a:t>Example 2</a:t>
            </a:r>
          </a:p>
        </p:txBody>
      </p:sp>
      <p:sp>
        <p:nvSpPr>
          <p:cNvPr id="2" name="Content Placeholder 3">
            <a:extLst>
              <a:ext uri="{FF2B5EF4-FFF2-40B4-BE49-F238E27FC236}">
                <a16:creationId xmlns:a16="http://schemas.microsoft.com/office/drawing/2014/main" id="{ACBFE86F-E685-6B0D-99BB-470B0189C15E}"/>
              </a:ext>
            </a:extLst>
          </p:cNvPr>
          <p:cNvSpPr>
            <a:spLocks noGrp="1"/>
          </p:cNvSpPr>
          <p:nvPr>
            <p:ph idx="1"/>
          </p:nvPr>
        </p:nvSpPr>
        <p:spPr>
          <a:xfrm>
            <a:off x="457200" y="2207069"/>
            <a:ext cx="8229600" cy="4221163"/>
          </a:xfrm>
        </p:spPr>
        <p:txBody>
          <a:bodyPr>
            <a:normAutofit/>
          </a:bodyPr>
          <a:lstStyle/>
          <a:p>
            <a:pPr marL="0" indent="0">
              <a:buNone/>
            </a:pPr>
            <a:r>
              <a:rPr lang="en-US" dirty="0"/>
              <a:t>When does the official blow the whistle and signal for both the first and subsequent infractions?</a:t>
            </a:r>
          </a:p>
          <a:p>
            <a:pPr marL="0" indent="0">
              <a:buNone/>
            </a:pPr>
            <a:endParaRPr lang="en-US" dirty="0"/>
          </a:p>
          <a:p>
            <a:pPr marL="0" indent="0">
              <a:buNone/>
            </a:pPr>
            <a:r>
              <a:rPr lang="en-US" dirty="0"/>
              <a:t>As soon as the official identifies behavior that, in their opinion, rises to the level of faking being fouled the whistle should be blown and the faking signal (New #15) should be displayed. </a:t>
            </a:r>
          </a:p>
        </p:txBody>
      </p:sp>
    </p:spTree>
    <p:extLst>
      <p:ext uri="{BB962C8B-B14F-4D97-AF65-F5344CB8AC3E}">
        <p14:creationId xmlns:p14="http://schemas.microsoft.com/office/powerpoint/2010/main" val="146143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33E69-A284-2545-6D01-B04D1AF266CB}"/>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4EC14DF7-C067-045C-097E-35E1D99BC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32B29421-BB09-1331-E06A-0D1ED913A9B2}"/>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71D553F-79CA-98B7-F40C-FEC8FD8481BD}"/>
              </a:ext>
            </a:extLst>
          </p:cNvPr>
          <p:cNvSpPr>
            <a:spLocks noGrp="1"/>
          </p:cNvSpPr>
          <p:nvPr>
            <p:ph type="title"/>
          </p:nvPr>
        </p:nvSpPr>
        <p:spPr>
          <a:xfrm>
            <a:off x="2757654" y="274638"/>
            <a:ext cx="5929145" cy="1143000"/>
          </a:xfrm>
        </p:spPr>
        <p:txBody>
          <a:bodyPr>
            <a:normAutofit fontScale="90000"/>
          </a:bodyPr>
          <a:lstStyle/>
          <a:p>
            <a:r>
              <a:rPr lang="en-US" dirty="0"/>
              <a:t>Flopping/Faking</a:t>
            </a:r>
            <a:br>
              <a:rPr lang="en-US" dirty="0"/>
            </a:br>
            <a:r>
              <a:rPr lang="en-US" dirty="0"/>
              <a:t>Example 2</a:t>
            </a:r>
          </a:p>
        </p:txBody>
      </p:sp>
      <p:sp>
        <p:nvSpPr>
          <p:cNvPr id="2" name="Content Placeholder 3">
            <a:extLst>
              <a:ext uri="{FF2B5EF4-FFF2-40B4-BE49-F238E27FC236}">
                <a16:creationId xmlns:a16="http://schemas.microsoft.com/office/drawing/2014/main" id="{E4D99BCA-EFE1-B22A-F595-EE3B8D417C4B}"/>
              </a:ext>
            </a:extLst>
          </p:cNvPr>
          <p:cNvSpPr>
            <a:spLocks noGrp="1"/>
          </p:cNvSpPr>
          <p:nvPr>
            <p:ph idx="1"/>
          </p:nvPr>
        </p:nvSpPr>
        <p:spPr>
          <a:xfrm>
            <a:off x="457200" y="2207069"/>
            <a:ext cx="8229600" cy="4221163"/>
          </a:xfrm>
        </p:spPr>
        <p:txBody>
          <a:bodyPr>
            <a:normAutofit/>
          </a:bodyPr>
          <a:lstStyle/>
          <a:p>
            <a:pPr marL="0" indent="0">
              <a:buNone/>
            </a:pPr>
            <a:r>
              <a:rPr lang="en-US" dirty="0"/>
              <a:t>First Infraction (Successful Try) – There is NO team control, so when the try is successful, the basket will count, the official will report the warning to the table, notify the head coach and Team B will be awarded the ball on the endline. Team B may move along the endline as after any successful try. (7-5-7) </a:t>
            </a:r>
          </a:p>
        </p:txBody>
      </p:sp>
    </p:spTree>
    <p:extLst>
      <p:ext uri="{BB962C8B-B14F-4D97-AF65-F5344CB8AC3E}">
        <p14:creationId xmlns:p14="http://schemas.microsoft.com/office/powerpoint/2010/main" val="133826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71467-C4FA-5D54-A5C7-597FC6984C8D}"/>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3795E38B-055A-C0B9-30E7-EFEBA40B02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F1DFC6FC-D3D7-B76E-5FD5-A942C4E2EB18}"/>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6638020-8EE9-F8B8-F41E-4351D9D28206}"/>
              </a:ext>
            </a:extLst>
          </p:cNvPr>
          <p:cNvSpPr>
            <a:spLocks noGrp="1"/>
          </p:cNvSpPr>
          <p:nvPr>
            <p:ph type="title"/>
          </p:nvPr>
        </p:nvSpPr>
        <p:spPr>
          <a:xfrm>
            <a:off x="2757654" y="274638"/>
            <a:ext cx="5929145" cy="1143000"/>
          </a:xfrm>
        </p:spPr>
        <p:txBody>
          <a:bodyPr>
            <a:normAutofit fontScale="90000"/>
          </a:bodyPr>
          <a:lstStyle/>
          <a:p>
            <a:r>
              <a:rPr lang="en-US" dirty="0"/>
              <a:t>Flopping/Faking</a:t>
            </a:r>
            <a:br>
              <a:rPr lang="en-US" dirty="0"/>
            </a:br>
            <a:r>
              <a:rPr lang="en-US" dirty="0"/>
              <a:t>Example 2</a:t>
            </a:r>
          </a:p>
        </p:txBody>
      </p:sp>
      <p:sp>
        <p:nvSpPr>
          <p:cNvPr id="2" name="Content Placeholder 3">
            <a:extLst>
              <a:ext uri="{FF2B5EF4-FFF2-40B4-BE49-F238E27FC236}">
                <a16:creationId xmlns:a16="http://schemas.microsoft.com/office/drawing/2014/main" id="{D84DC176-71AB-D73F-14BE-4DFEB75D2999}"/>
              </a:ext>
            </a:extLst>
          </p:cNvPr>
          <p:cNvSpPr>
            <a:spLocks noGrp="1"/>
          </p:cNvSpPr>
          <p:nvPr>
            <p:ph idx="1"/>
          </p:nvPr>
        </p:nvSpPr>
        <p:spPr>
          <a:xfrm>
            <a:off x="457200" y="2207069"/>
            <a:ext cx="8229600" cy="4376293"/>
          </a:xfrm>
        </p:spPr>
        <p:txBody>
          <a:bodyPr>
            <a:normAutofit fontScale="85000" lnSpcReduction="20000"/>
          </a:bodyPr>
          <a:lstStyle/>
          <a:p>
            <a:pPr marL="0" indent="0">
              <a:buNone/>
            </a:pPr>
            <a:r>
              <a:rPr lang="en-US" sz="2400" b="1" dirty="0"/>
              <a:t>First Infraction (Unsuccessful Try) – There is NO team control, and since the try was unsuccessful the ball became dead when the try ended. </a:t>
            </a:r>
          </a:p>
          <a:p>
            <a:pPr marL="0" indent="0">
              <a:buNone/>
            </a:pPr>
            <a:endParaRPr lang="en-US" sz="2400" b="1" dirty="0"/>
          </a:p>
          <a:p>
            <a:pPr marL="0" indent="0">
              <a:buNone/>
            </a:pPr>
            <a:r>
              <a:rPr lang="en-US" sz="2400" b="1" dirty="0"/>
              <a:t>There is NO rebounding on this play. </a:t>
            </a:r>
          </a:p>
          <a:p>
            <a:pPr marL="0" indent="0">
              <a:buNone/>
            </a:pPr>
            <a:endParaRPr lang="en-US" sz="2400" b="1" dirty="0"/>
          </a:p>
          <a:p>
            <a:pPr marL="0" indent="0">
              <a:buNone/>
            </a:pPr>
            <a:r>
              <a:rPr lang="en-US" sz="2400" b="1" dirty="0"/>
              <a:t>The official will report the warning to the table, notify the head coach and the ball will be awarded </a:t>
            </a:r>
            <a:r>
              <a:rPr lang="en-US" sz="2400" b="1" i="1" u="sng" dirty="0"/>
              <a:t>based on the possession arrow. </a:t>
            </a:r>
          </a:p>
          <a:p>
            <a:pPr marL="0" indent="0">
              <a:buNone/>
            </a:pPr>
            <a:endParaRPr lang="en-US" sz="2400" b="1" dirty="0"/>
          </a:p>
          <a:p>
            <a:pPr marL="0" indent="0">
              <a:buNone/>
            </a:pPr>
            <a:r>
              <a:rPr lang="en-US" sz="2400" b="1" dirty="0"/>
              <a:t>If Team A retains control in its frontcourt, the throw-in will be from one of the four designated spots nearest to where the faking being fouled occurred. </a:t>
            </a:r>
          </a:p>
          <a:p>
            <a:pPr marL="0" indent="0">
              <a:buNone/>
            </a:pPr>
            <a:endParaRPr lang="en-US" sz="2400" b="1" dirty="0"/>
          </a:p>
          <a:p>
            <a:pPr marL="0" indent="0">
              <a:buNone/>
            </a:pPr>
            <a:r>
              <a:rPr lang="en-US" sz="2400" b="1" dirty="0"/>
              <a:t>If Team B gains control in its backcourt, the throw-in will be from the spot out of bounds closest to where the faking being fouled occurred. (6-4-3, 6-4-4g)</a:t>
            </a:r>
          </a:p>
        </p:txBody>
      </p:sp>
    </p:spTree>
    <p:extLst>
      <p:ext uri="{BB962C8B-B14F-4D97-AF65-F5344CB8AC3E}">
        <p14:creationId xmlns:p14="http://schemas.microsoft.com/office/powerpoint/2010/main" val="858148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2ADC2-8743-95DB-4812-0330FDB70961}"/>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BB0957C5-DD08-488D-9EE3-029EB7DC34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8CD89362-EAAD-0CB2-5A03-E8E67CC365CD}"/>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AF27FDF-5D13-410D-268F-9B64EE3B37AD}"/>
              </a:ext>
            </a:extLst>
          </p:cNvPr>
          <p:cNvSpPr>
            <a:spLocks noGrp="1"/>
          </p:cNvSpPr>
          <p:nvPr>
            <p:ph type="title"/>
          </p:nvPr>
        </p:nvSpPr>
        <p:spPr>
          <a:xfrm>
            <a:off x="2757654" y="274638"/>
            <a:ext cx="5929145" cy="1143000"/>
          </a:xfrm>
        </p:spPr>
        <p:txBody>
          <a:bodyPr>
            <a:normAutofit fontScale="90000"/>
          </a:bodyPr>
          <a:lstStyle/>
          <a:p>
            <a:r>
              <a:rPr lang="en-US" dirty="0"/>
              <a:t>Flopping/Faking</a:t>
            </a:r>
            <a:br>
              <a:rPr lang="en-US" dirty="0"/>
            </a:br>
            <a:r>
              <a:rPr lang="en-US" dirty="0"/>
              <a:t>Example 2</a:t>
            </a:r>
          </a:p>
        </p:txBody>
      </p:sp>
      <p:sp>
        <p:nvSpPr>
          <p:cNvPr id="2" name="Content Placeholder 3">
            <a:extLst>
              <a:ext uri="{FF2B5EF4-FFF2-40B4-BE49-F238E27FC236}">
                <a16:creationId xmlns:a16="http://schemas.microsoft.com/office/drawing/2014/main" id="{8D847036-B796-8324-5E31-C5A5D9813CFC}"/>
              </a:ext>
            </a:extLst>
          </p:cNvPr>
          <p:cNvSpPr>
            <a:spLocks noGrp="1"/>
          </p:cNvSpPr>
          <p:nvPr>
            <p:ph idx="1"/>
          </p:nvPr>
        </p:nvSpPr>
        <p:spPr>
          <a:xfrm>
            <a:off x="457200" y="2207069"/>
            <a:ext cx="8229600" cy="4376293"/>
          </a:xfrm>
        </p:spPr>
        <p:txBody>
          <a:bodyPr>
            <a:normAutofit/>
          </a:bodyPr>
          <a:lstStyle/>
          <a:p>
            <a:pPr marL="0" indent="0">
              <a:buNone/>
            </a:pPr>
            <a:r>
              <a:rPr lang="en-US" sz="2800" dirty="0"/>
              <a:t>Subsequent Infraction – A team technical foul is charged to Team A. Team B will shoot two free throws and get the ball for a division line throw-in opposite the scorer’s table. (10-2-1h, 10-2 PENALTY)</a:t>
            </a:r>
            <a:endParaRPr lang="en-US" sz="4400" b="1" dirty="0"/>
          </a:p>
        </p:txBody>
      </p:sp>
    </p:spTree>
    <p:extLst>
      <p:ext uri="{BB962C8B-B14F-4D97-AF65-F5344CB8AC3E}">
        <p14:creationId xmlns:p14="http://schemas.microsoft.com/office/powerpoint/2010/main" val="408919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31291-D004-6583-45B0-5D9C19D6B1A8}"/>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4369ADA3-884D-443E-B0BF-9690BA343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A3E66B84-426C-3A86-AD7C-7183B4755D6A}"/>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983B1F6-1451-4244-B02A-7D393530D668}"/>
              </a:ext>
            </a:extLst>
          </p:cNvPr>
          <p:cNvSpPr>
            <a:spLocks noGrp="1"/>
          </p:cNvSpPr>
          <p:nvPr>
            <p:ph type="title"/>
          </p:nvPr>
        </p:nvSpPr>
        <p:spPr>
          <a:xfrm>
            <a:off x="2757654" y="274638"/>
            <a:ext cx="5929145" cy="1143000"/>
          </a:xfrm>
        </p:spPr>
        <p:txBody>
          <a:bodyPr>
            <a:normAutofit fontScale="90000"/>
          </a:bodyPr>
          <a:lstStyle/>
          <a:p>
            <a:r>
              <a:rPr lang="en-US" dirty="0"/>
              <a:t>Flopping/Faking</a:t>
            </a:r>
            <a:br>
              <a:rPr lang="en-US" dirty="0"/>
            </a:br>
            <a:r>
              <a:rPr lang="en-US" dirty="0"/>
              <a:t>Example 3 - Defense</a:t>
            </a:r>
          </a:p>
        </p:txBody>
      </p:sp>
      <p:sp>
        <p:nvSpPr>
          <p:cNvPr id="2" name="Content Placeholder 3">
            <a:extLst>
              <a:ext uri="{FF2B5EF4-FFF2-40B4-BE49-F238E27FC236}">
                <a16:creationId xmlns:a16="http://schemas.microsoft.com/office/drawing/2014/main" id="{2BF1E1BE-48D6-7B15-37BA-FCDBA2D50303}"/>
              </a:ext>
            </a:extLst>
          </p:cNvPr>
          <p:cNvSpPr>
            <a:spLocks noGrp="1"/>
          </p:cNvSpPr>
          <p:nvPr>
            <p:ph idx="1"/>
          </p:nvPr>
        </p:nvSpPr>
        <p:spPr>
          <a:xfrm>
            <a:off x="457200" y="2207069"/>
            <a:ext cx="8229600" cy="4376293"/>
          </a:xfrm>
        </p:spPr>
        <p:txBody>
          <a:bodyPr>
            <a:normAutofit/>
          </a:bodyPr>
          <a:lstStyle/>
          <a:p>
            <a:pPr marL="0" indent="0">
              <a:buNone/>
            </a:pPr>
            <a:r>
              <a:rPr lang="en-US" sz="2800" dirty="0"/>
              <a:t>Defensive player, B1, attempting to “draw a charge” goes to the floor with no or incidental contact. </a:t>
            </a:r>
          </a:p>
          <a:p>
            <a:pPr marL="0" indent="0">
              <a:buNone/>
            </a:pPr>
            <a:r>
              <a:rPr lang="en-US" sz="2800" dirty="0"/>
              <a:t>This is described in the rules as overtly embellishing the impact of incidental contact on block/charge plays. </a:t>
            </a:r>
          </a:p>
          <a:p>
            <a:pPr marL="0" indent="0">
              <a:buNone/>
            </a:pPr>
            <a:r>
              <a:rPr lang="en-US" sz="2800" dirty="0"/>
              <a:t>In this play, the team faking being fouled is on defense and thus the offended team (Team A) has team control. (4-49-1a)</a:t>
            </a:r>
            <a:endParaRPr lang="en-US" sz="4400" b="1" dirty="0"/>
          </a:p>
        </p:txBody>
      </p:sp>
    </p:spTree>
    <p:extLst>
      <p:ext uri="{BB962C8B-B14F-4D97-AF65-F5344CB8AC3E}">
        <p14:creationId xmlns:p14="http://schemas.microsoft.com/office/powerpoint/2010/main" val="2448319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8E9D9-EDFA-0CFB-0F46-48ADA3D70CBF}"/>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10D10699-3FE4-66E3-434A-B6ADE70D70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1E1D1551-AB25-AA04-1E88-FA07B4E834BA}"/>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6E3E9DA-6F7C-5B9C-B81B-80617FD77968}"/>
              </a:ext>
            </a:extLst>
          </p:cNvPr>
          <p:cNvSpPr>
            <a:spLocks noGrp="1"/>
          </p:cNvSpPr>
          <p:nvPr>
            <p:ph type="title"/>
          </p:nvPr>
        </p:nvSpPr>
        <p:spPr>
          <a:xfrm>
            <a:off x="2757654" y="274638"/>
            <a:ext cx="5929145" cy="1143000"/>
          </a:xfrm>
        </p:spPr>
        <p:txBody>
          <a:bodyPr>
            <a:normAutofit fontScale="90000"/>
          </a:bodyPr>
          <a:lstStyle/>
          <a:p>
            <a:r>
              <a:rPr lang="en-US" dirty="0"/>
              <a:t>Flopping/Faking</a:t>
            </a:r>
            <a:br>
              <a:rPr lang="en-US" dirty="0"/>
            </a:br>
            <a:r>
              <a:rPr lang="en-US" dirty="0"/>
              <a:t>Example 3 - Defense</a:t>
            </a:r>
          </a:p>
        </p:txBody>
      </p:sp>
      <p:sp>
        <p:nvSpPr>
          <p:cNvPr id="2" name="Content Placeholder 3">
            <a:extLst>
              <a:ext uri="{FF2B5EF4-FFF2-40B4-BE49-F238E27FC236}">
                <a16:creationId xmlns:a16="http://schemas.microsoft.com/office/drawing/2014/main" id="{9C58CFF8-46A0-9A98-63BE-972BBED74327}"/>
              </a:ext>
            </a:extLst>
          </p:cNvPr>
          <p:cNvSpPr>
            <a:spLocks noGrp="1"/>
          </p:cNvSpPr>
          <p:nvPr>
            <p:ph idx="1"/>
          </p:nvPr>
        </p:nvSpPr>
        <p:spPr>
          <a:xfrm>
            <a:off x="457200" y="2207069"/>
            <a:ext cx="8229600" cy="4376293"/>
          </a:xfrm>
        </p:spPr>
        <p:txBody>
          <a:bodyPr>
            <a:normAutofit/>
          </a:bodyPr>
          <a:lstStyle/>
          <a:p>
            <a:pPr marL="0" indent="0">
              <a:buNone/>
            </a:pPr>
            <a:r>
              <a:rPr lang="en-US" sz="2800" dirty="0"/>
              <a:t>When does the official blow the whistle and signal for both the first and subsequent infractions? </a:t>
            </a:r>
          </a:p>
          <a:p>
            <a:pPr marL="0" indent="0">
              <a:buNone/>
            </a:pPr>
            <a:endParaRPr lang="en-US" sz="2800" b="1" dirty="0"/>
          </a:p>
          <a:p>
            <a:pPr marL="0" indent="0">
              <a:buNone/>
            </a:pPr>
            <a:r>
              <a:rPr lang="en-US" sz="2800" dirty="0"/>
              <a:t>The official should </a:t>
            </a:r>
            <a:r>
              <a:rPr lang="en-US" sz="2800" u="sng" dirty="0"/>
              <a:t>signal</a:t>
            </a:r>
            <a:r>
              <a:rPr lang="en-US" sz="2800" dirty="0"/>
              <a:t> faking being fouled (New #15) as soon as the official identifies behavior that, in their opinion, rises to the level of faking being fouled. The official should withhold the whistle so as not to penalize the offensive team for actions of the defense. </a:t>
            </a:r>
            <a:endParaRPr lang="en-US" sz="4400" b="1" dirty="0"/>
          </a:p>
        </p:txBody>
      </p:sp>
    </p:spTree>
    <p:extLst>
      <p:ext uri="{BB962C8B-B14F-4D97-AF65-F5344CB8AC3E}">
        <p14:creationId xmlns:p14="http://schemas.microsoft.com/office/powerpoint/2010/main" val="17092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0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757654" y="274638"/>
            <a:ext cx="5929145" cy="1143000"/>
          </a:xfrm>
        </p:spPr>
        <p:txBody>
          <a:bodyPr>
            <a:normAutofit/>
          </a:bodyPr>
          <a:lstStyle/>
          <a:p>
            <a:r>
              <a:rPr lang="en-US" dirty="0"/>
              <a:t>Agenda</a:t>
            </a:r>
          </a:p>
        </p:txBody>
      </p:sp>
      <p:sp>
        <p:nvSpPr>
          <p:cNvPr id="5" name="TextBox 4">
            <a:extLst>
              <a:ext uri="{FF2B5EF4-FFF2-40B4-BE49-F238E27FC236}">
                <a16:creationId xmlns:a16="http://schemas.microsoft.com/office/drawing/2014/main" id="{3B546E27-B2A5-8DA6-C245-0712EFCA76C4}"/>
              </a:ext>
            </a:extLst>
          </p:cNvPr>
          <p:cNvSpPr txBox="1"/>
          <p:nvPr/>
        </p:nvSpPr>
        <p:spPr>
          <a:xfrm>
            <a:off x="952500" y="2150876"/>
            <a:ext cx="7239000" cy="1754326"/>
          </a:xfrm>
          <a:prstGeom prst="rect">
            <a:avLst/>
          </a:prstGeom>
          <a:noFill/>
        </p:spPr>
        <p:txBody>
          <a:bodyPr wrap="square">
            <a:spAutoFit/>
          </a:bodyPr>
          <a:lstStyle/>
          <a:p>
            <a:pPr marL="457200" indent="-457200" algn="l">
              <a:buFont typeface="Arial" panose="020B0604020202020204" pitchFamily="34" charset="0"/>
              <a:buChar char="•"/>
            </a:pPr>
            <a:r>
              <a:rPr lang="en-US" sz="4000" b="0" i="0" dirty="0">
                <a:solidFill>
                  <a:srgbClr val="000000"/>
                </a:solidFill>
                <a:effectLst/>
                <a:latin typeface="+mj-lt"/>
              </a:rPr>
              <a:t>Coordinator</a:t>
            </a:r>
          </a:p>
          <a:p>
            <a:pPr marL="457200" indent="-457200" algn="l">
              <a:buFont typeface="Arial" panose="020B0604020202020204" pitchFamily="34" charset="0"/>
              <a:buChar char="•"/>
            </a:pPr>
            <a:r>
              <a:rPr lang="en-US" sz="4000" dirty="0">
                <a:solidFill>
                  <a:srgbClr val="000000"/>
                </a:solidFill>
                <a:latin typeface="+mj-lt"/>
              </a:rPr>
              <a:t>Rule Changes</a:t>
            </a:r>
          </a:p>
          <a:p>
            <a:pPr marL="457200" indent="-457200" algn="l">
              <a:buFont typeface="Arial" panose="020B0604020202020204" pitchFamily="34" charset="0"/>
              <a:buChar char="•"/>
            </a:pPr>
            <a:endParaRPr lang="en-US" sz="2800" b="0" i="0" dirty="0">
              <a:solidFill>
                <a:srgbClr val="000000"/>
              </a:solidFill>
              <a:effectLst/>
              <a:latin typeface="+mj-lt"/>
            </a:endParaRPr>
          </a:p>
        </p:txBody>
      </p:sp>
    </p:spTree>
    <p:extLst>
      <p:ext uri="{BB962C8B-B14F-4D97-AF65-F5344CB8AC3E}">
        <p14:creationId xmlns:p14="http://schemas.microsoft.com/office/powerpoint/2010/main" val="4030076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34A45-54FF-A036-CEA8-73848C74B33B}"/>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76513E45-0295-42B2-F0E6-7B00949F08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127DD9C7-68E2-AEF7-33CF-3C63FC1DEE3E}"/>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4F1492A-DF5B-728D-2520-E6697FABE1DE}"/>
              </a:ext>
            </a:extLst>
          </p:cNvPr>
          <p:cNvSpPr>
            <a:spLocks noGrp="1"/>
          </p:cNvSpPr>
          <p:nvPr>
            <p:ph type="title"/>
          </p:nvPr>
        </p:nvSpPr>
        <p:spPr>
          <a:xfrm>
            <a:off x="2757654" y="274638"/>
            <a:ext cx="5929145" cy="1143000"/>
          </a:xfrm>
        </p:spPr>
        <p:txBody>
          <a:bodyPr>
            <a:normAutofit fontScale="90000"/>
          </a:bodyPr>
          <a:lstStyle/>
          <a:p>
            <a:r>
              <a:rPr lang="en-US" dirty="0"/>
              <a:t>Flopping/Faking</a:t>
            </a:r>
            <a:br>
              <a:rPr lang="en-US" dirty="0"/>
            </a:br>
            <a:r>
              <a:rPr lang="en-US" dirty="0"/>
              <a:t>Example 3 - Defense</a:t>
            </a:r>
          </a:p>
        </p:txBody>
      </p:sp>
      <p:sp>
        <p:nvSpPr>
          <p:cNvPr id="2" name="Content Placeholder 3">
            <a:extLst>
              <a:ext uri="{FF2B5EF4-FFF2-40B4-BE49-F238E27FC236}">
                <a16:creationId xmlns:a16="http://schemas.microsoft.com/office/drawing/2014/main" id="{565A9ECA-06BE-0F0D-F7CD-3C2F03572943}"/>
              </a:ext>
            </a:extLst>
          </p:cNvPr>
          <p:cNvSpPr>
            <a:spLocks noGrp="1"/>
          </p:cNvSpPr>
          <p:nvPr>
            <p:ph idx="1"/>
          </p:nvPr>
        </p:nvSpPr>
        <p:spPr>
          <a:xfrm>
            <a:off x="457200" y="2207069"/>
            <a:ext cx="8229600" cy="4376293"/>
          </a:xfrm>
        </p:spPr>
        <p:txBody>
          <a:bodyPr>
            <a:normAutofit fontScale="62500" lnSpcReduction="20000"/>
          </a:bodyPr>
          <a:lstStyle/>
          <a:p>
            <a:pPr marL="0" indent="0">
              <a:buNone/>
            </a:pPr>
            <a:r>
              <a:rPr lang="en-US" sz="4400" dirty="0"/>
              <a:t>First Infraction –The official will display the faking being foul signal (New #15) when the official recognizes the behavior but will withhold the whistle until: </a:t>
            </a:r>
          </a:p>
          <a:p>
            <a:pPr marL="742950" indent="-742950">
              <a:buAutoNum type="alphaLcParenBoth"/>
            </a:pPr>
            <a:r>
              <a:rPr lang="en-US" sz="4400" dirty="0"/>
              <a:t>Team A scores – repeated attempts at the basket are allowed; OR </a:t>
            </a:r>
          </a:p>
          <a:p>
            <a:pPr marL="742950" indent="-742950">
              <a:buAutoNum type="alphaLcParenBoth"/>
            </a:pPr>
            <a:r>
              <a:rPr lang="en-US" sz="4400" dirty="0"/>
              <a:t>Team B gains control of the ball. </a:t>
            </a:r>
          </a:p>
          <a:p>
            <a:pPr marL="0" indent="0">
              <a:buNone/>
            </a:pPr>
            <a:endParaRPr lang="en-US" sz="4400" dirty="0"/>
          </a:p>
          <a:p>
            <a:pPr marL="0" indent="0">
              <a:buNone/>
            </a:pPr>
            <a:r>
              <a:rPr lang="en-US" sz="4400" dirty="0"/>
              <a:t>Once Team A scores OR Team B gains control, the official will sound the whistle, report the warning to the table, and notify the head coach. </a:t>
            </a:r>
            <a:endParaRPr lang="en-US" sz="4400" b="1" dirty="0"/>
          </a:p>
        </p:txBody>
      </p:sp>
    </p:spTree>
    <p:extLst>
      <p:ext uri="{BB962C8B-B14F-4D97-AF65-F5344CB8AC3E}">
        <p14:creationId xmlns:p14="http://schemas.microsoft.com/office/powerpoint/2010/main" val="390153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8596E-C3D6-061E-2770-B392683D5FF0}"/>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B6E680DD-3B9C-A816-D116-F34366473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920E1123-4679-9746-199B-CCCFD3B9CF52}"/>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24500DF-C5DA-C519-429B-3F5A57635947}"/>
              </a:ext>
            </a:extLst>
          </p:cNvPr>
          <p:cNvSpPr>
            <a:spLocks noGrp="1"/>
          </p:cNvSpPr>
          <p:nvPr>
            <p:ph type="title"/>
          </p:nvPr>
        </p:nvSpPr>
        <p:spPr>
          <a:xfrm>
            <a:off x="2757654" y="274638"/>
            <a:ext cx="5929145" cy="1143000"/>
          </a:xfrm>
        </p:spPr>
        <p:txBody>
          <a:bodyPr>
            <a:normAutofit fontScale="90000"/>
          </a:bodyPr>
          <a:lstStyle/>
          <a:p>
            <a:r>
              <a:rPr lang="en-US" dirty="0"/>
              <a:t>Flopping/Faking</a:t>
            </a:r>
            <a:br>
              <a:rPr lang="en-US" dirty="0"/>
            </a:br>
            <a:r>
              <a:rPr lang="en-US" dirty="0"/>
              <a:t>Example 3 - Defense</a:t>
            </a:r>
          </a:p>
        </p:txBody>
      </p:sp>
      <p:sp>
        <p:nvSpPr>
          <p:cNvPr id="2" name="Content Placeholder 3">
            <a:extLst>
              <a:ext uri="{FF2B5EF4-FFF2-40B4-BE49-F238E27FC236}">
                <a16:creationId xmlns:a16="http://schemas.microsoft.com/office/drawing/2014/main" id="{C74A934D-586F-590D-C58C-EFB5F294B30D}"/>
              </a:ext>
            </a:extLst>
          </p:cNvPr>
          <p:cNvSpPr>
            <a:spLocks noGrp="1"/>
          </p:cNvSpPr>
          <p:nvPr>
            <p:ph idx="1"/>
          </p:nvPr>
        </p:nvSpPr>
        <p:spPr>
          <a:xfrm>
            <a:off x="457200" y="2207069"/>
            <a:ext cx="8229600" cy="4376293"/>
          </a:xfrm>
        </p:spPr>
        <p:txBody>
          <a:bodyPr>
            <a:normAutofit/>
          </a:bodyPr>
          <a:lstStyle/>
          <a:p>
            <a:pPr marL="0" indent="0">
              <a:buNone/>
            </a:pPr>
            <a:r>
              <a:rPr lang="en-US" sz="2800" dirty="0"/>
              <a:t>Successful Try – The basket will count. Blow whistle and report warning. Team B will be awarded the ball on the endline and may move along the endline as after any successful try. (7-5-7) </a:t>
            </a:r>
          </a:p>
          <a:p>
            <a:pPr marL="0" indent="0">
              <a:buNone/>
            </a:pPr>
            <a:endParaRPr lang="en-US" sz="2800" dirty="0"/>
          </a:p>
          <a:p>
            <a:pPr marL="0" indent="0">
              <a:buNone/>
            </a:pPr>
            <a:r>
              <a:rPr lang="en-US" sz="2800" dirty="0"/>
              <a:t>Team B Gains Control – Blow whistle and report warning. Team B is awarded a throw-in from the spot out of bounds closest to where they gained control. (7-5-3b) </a:t>
            </a:r>
            <a:endParaRPr lang="en-US" sz="4400" b="1" dirty="0"/>
          </a:p>
        </p:txBody>
      </p:sp>
    </p:spTree>
    <p:extLst>
      <p:ext uri="{BB962C8B-B14F-4D97-AF65-F5344CB8AC3E}">
        <p14:creationId xmlns:p14="http://schemas.microsoft.com/office/powerpoint/2010/main" val="1926058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44C61-EC2A-AF51-8E52-584D36A82A2C}"/>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E24F607B-B8E2-7A77-5EA9-B27BF3C986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49D7F231-568E-F7D7-BC99-D3772DC223F3}"/>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33396C5-A874-FFDB-FEF7-4B52382DDA22}"/>
              </a:ext>
            </a:extLst>
          </p:cNvPr>
          <p:cNvSpPr>
            <a:spLocks noGrp="1"/>
          </p:cNvSpPr>
          <p:nvPr>
            <p:ph type="title"/>
          </p:nvPr>
        </p:nvSpPr>
        <p:spPr>
          <a:xfrm>
            <a:off x="2757654" y="274638"/>
            <a:ext cx="5929145" cy="1143000"/>
          </a:xfrm>
        </p:spPr>
        <p:txBody>
          <a:bodyPr>
            <a:normAutofit fontScale="90000"/>
          </a:bodyPr>
          <a:lstStyle/>
          <a:p>
            <a:r>
              <a:rPr lang="en-US" dirty="0"/>
              <a:t>Flopping/Faking</a:t>
            </a:r>
            <a:br>
              <a:rPr lang="en-US" dirty="0"/>
            </a:br>
            <a:r>
              <a:rPr lang="en-US" dirty="0"/>
              <a:t>Example 3 - Defense</a:t>
            </a:r>
          </a:p>
        </p:txBody>
      </p:sp>
      <p:sp>
        <p:nvSpPr>
          <p:cNvPr id="2" name="Content Placeholder 3">
            <a:extLst>
              <a:ext uri="{FF2B5EF4-FFF2-40B4-BE49-F238E27FC236}">
                <a16:creationId xmlns:a16="http://schemas.microsoft.com/office/drawing/2014/main" id="{70F391C0-862F-86D1-A25D-C69C54EDE027}"/>
              </a:ext>
            </a:extLst>
          </p:cNvPr>
          <p:cNvSpPr>
            <a:spLocks noGrp="1"/>
          </p:cNvSpPr>
          <p:nvPr>
            <p:ph idx="1"/>
          </p:nvPr>
        </p:nvSpPr>
        <p:spPr>
          <a:xfrm>
            <a:off x="457200" y="2207069"/>
            <a:ext cx="8229600" cy="4376293"/>
          </a:xfrm>
        </p:spPr>
        <p:txBody>
          <a:bodyPr>
            <a:normAutofit fontScale="92500" lnSpcReduction="10000"/>
          </a:bodyPr>
          <a:lstStyle/>
          <a:p>
            <a:pPr marL="0" indent="0">
              <a:buNone/>
            </a:pPr>
            <a:r>
              <a:rPr lang="en-US" sz="2800" dirty="0"/>
              <a:t>2nd/subsequent infraction – The same procedures as above apply. </a:t>
            </a:r>
          </a:p>
          <a:p>
            <a:r>
              <a:rPr lang="en-US" sz="2800" dirty="0"/>
              <a:t>Successful Try – The basket will count. Blow whistle. A team technical foul is charged to Team B. Team A will shoot two free throws and get the ball for a division line throw-in opposite the scorer’s table. (10-2- 1h, 10-2 PENALTY)</a:t>
            </a:r>
          </a:p>
          <a:p>
            <a:r>
              <a:rPr lang="en-US" sz="2800" dirty="0"/>
              <a:t>Team B Gains Control – Blow whistle. A team technical foul is charged to Team B. Team A will shoot two free throws and get the ball for a division line throw-in opposite the scorer’s table. (10-2-1h, 10-2 PENALTY)</a:t>
            </a:r>
            <a:endParaRPr lang="en-US" sz="4400" b="1" dirty="0"/>
          </a:p>
        </p:txBody>
      </p:sp>
    </p:spTree>
    <p:extLst>
      <p:ext uri="{BB962C8B-B14F-4D97-AF65-F5344CB8AC3E}">
        <p14:creationId xmlns:p14="http://schemas.microsoft.com/office/powerpoint/2010/main" val="791252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35711-44D8-3E89-CFF1-7A43EA711DCC}"/>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99A5E39A-3E57-6258-CBDA-A4E5368EBB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1246E0E3-99C0-F85D-45DE-04735A2847A3}"/>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2F4022A-14BA-2DE3-E71F-DF9B241BCE3E}"/>
              </a:ext>
            </a:extLst>
          </p:cNvPr>
          <p:cNvSpPr>
            <a:spLocks noGrp="1"/>
          </p:cNvSpPr>
          <p:nvPr>
            <p:ph type="title"/>
          </p:nvPr>
        </p:nvSpPr>
        <p:spPr>
          <a:xfrm>
            <a:off x="2757654" y="274638"/>
            <a:ext cx="5929145" cy="1143000"/>
          </a:xfrm>
        </p:spPr>
        <p:txBody>
          <a:bodyPr>
            <a:normAutofit/>
          </a:bodyPr>
          <a:lstStyle/>
          <a:p>
            <a:r>
              <a:rPr lang="en-US" dirty="0"/>
              <a:t>Flopping/Faking</a:t>
            </a:r>
          </a:p>
        </p:txBody>
      </p:sp>
      <p:sp>
        <p:nvSpPr>
          <p:cNvPr id="2" name="Content Placeholder 3">
            <a:extLst>
              <a:ext uri="{FF2B5EF4-FFF2-40B4-BE49-F238E27FC236}">
                <a16:creationId xmlns:a16="http://schemas.microsoft.com/office/drawing/2014/main" id="{DA1CFCCD-6B93-A556-C04E-E5BFAB897CCD}"/>
              </a:ext>
            </a:extLst>
          </p:cNvPr>
          <p:cNvSpPr>
            <a:spLocks noGrp="1"/>
          </p:cNvSpPr>
          <p:nvPr>
            <p:ph idx="1"/>
          </p:nvPr>
        </p:nvSpPr>
        <p:spPr>
          <a:xfrm>
            <a:off x="457200" y="2207069"/>
            <a:ext cx="8229600" cy="4376293"/>
          </a:xfrm>
        </p:spPr>
        <p:txBody>
          <a:bodyPr>
            <a:normAutofit/>
          </a:bodyPr>
          <a:lstStyle/>
          <a:p>
            <a:pPr marL="0" indent="0" algn="ctr">
              <a:buNone/>
            </a:pPr>
            <a:endParaRPr lang="en-US" sz="4400" b="1" dirty="0"/>
          </a:p>
          <a:p>
            <a:pPr marL="0" indent="0" algn="ctr">
              <a:buNone/>
            </a:pPr>
            <a:r>
              <a:rPr lang="en-US" sz="4400" b="1" dirty="0"/>
              <a:t>What if there are other fouls?</a:t>
            </a:r>
          </a:p>
        </p:txBody>
      </p:sp>
    </p:spTree>
    <p:extLst>
      <p:ext uri="{BB962C8B-B14F-4D97-AF65-F5344CB8AC3E}">
        <p14:creationId xmlns:p14="http://schemas.microsoft.com/office/powerpoint/2010/main" val="278010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29078-BEE1-6867-B1FA-BC28EF7845BF}"/>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72C62152-45BB-B301-2D75-066B71EAF4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5D2F6101-A993-0553-3628-B5036DBBA16A}"/>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330C08D-0F2C-EB2A-236E-B9BF5CC79C66}"/>
              </a:ext>
            </a:extLst>
          </p:cNvPr>
          <p:cNvSpPr>
            <a:spLocks noGrp="1"/>
          </p:cNvSpPr>
          <p:nvPr>
            <p:ph type="title"/>
          </p:nvPr>
        </p:nvSpPr>
        <p:spPr>
          <a:xfrm>
            <a:off x="2757654" y="274638"/>
            <a:ext cx="5929145" cy="1143000"/>
          </a:xfrm>
        </p:spPr>
        <p:txBody>
          <a:bodyPr>
            <a:normAutofit/>
          </a:bodyPr>
          <a:lstStyle/>
          <a:p>
            <a:r>
              <a:rPr lang="en-US" dirty="0"/>
              <a:t>Flopping/Faking</a:t>
            </a:r>
          </a:p>
        </p:txBody>
      </p:sp>
      <p:sp>
        <p:nvSpPr>
          <p:cNvPr id="2" name="Content Placeholder 3">
            <a:extLst>
              <a:ext uri="{FF2B5EF4-FFF2-40B4-BE49-F238E27FC236}">
                <a16:creationId xmlns:a16="http://schemas.microsoft.com/office/drawing/2014/main" id="{65FC7DA8-C421-2BAB-0965-58733AFDD40F}"/>
              </a:ext>
            </a:extLst>
          </p:cNvPr>
          <p:cNvSpPr>
            <a:spLocks noGrp="1"/>
          </p:cNvSpPr>
          <p:nvPr>
            <p:ph idx="1"/>
          </p:nvPr>
        </p:nvSpPr>
        <p:spPr>
          <a:xfrm>
            <a:off x="457200" y="2207069"/>
            <a:ext cx="8229600" cy="4376293"/>
          </a:xfrm>
        </p:spPr>
        <p:txBody>
          <a:bodyPr>
            <a:normAutofit/>
          </a:bodyPr>
          <a:lstStyle/>
          <a:p>
            <a:pPr marL="0" indent="0">
              <a:buNone/>
            </a:pPr>
            <a:r>
              <a:rPr lang="en-US" sz="3600" dirty="0"/>
              <a:t>First foul reported is what caused the stoppage of play.</a:t>
            </a:r>
          </a:p>
          <a:p>
            <a:pPr marL="0" indent="0">
              <a:buNone/>
            </a:pPr>
            <a:endParaRPr lang="en-US" sz="3600" dirty="0"/>
          </a:p>
          <a:p>
            <a:pPr marL="0" indent="0">
              <a:buNone/>
            </a:pPr>
            <a:r>
              <a:rPr lang="en-US" sz="3600" dirty="0"/>
              <a:t>Second foul reported is the technical foul charged to the offending team</a:t>
            </a:r>
          </a:p>
        </p:txBody>
      </p:sp>
    </p:spTree>
    <p:extLst>
      <p:ext uri="{BB962C8B-B14F-4D97-AF65-F5344CB8AC3E}">
        <p14:creationId xmlns:p14="http://schemas.microsoft.com/office/powerpoint/2010/main" val="1323013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9A830-0759-CF8A-9EBE-4051BC555FE0}"/>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269FFECD-A3EA-F138-2911-2F0B20D347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1B04B7EB-2B54-4826-2C39-83380AA6FCC0}"/>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7043DFB-6EC3-9D51-CC51-D0CDFA6E54B6}"/>
              </a:ext>
            </a:extLst>
          </p:cNvPr>
          <p:cNvSpPr>
            <a:spLocks noGrp="1"/>
          </p:cNvSpPr>
          <p:nvPr>
            <p:ph type="title"/>
          </p:nvPr>
        </p:nvSpPr>
        <p:spPr>
          <a:xfrm>
            <a:off x="2757654" y="274638"/>
            <a:ext cx="5929145" cy="1143000"/>
          </a:xfrm>
        </p:spPr>
        <p:txBody>
          <a:bodyPr>
            <a:normAutofit/>
          </a:bodyPr>
          <a:lstStyle/>
          <a:p>
            <a:r>
              <a:rPr lang="en-US" dirty="0"/>
              <a:t>Flopping/Faking</a:t>
            </a:r>
          </a:p>
        </p:txBody>
      </p:sp>
      <p:sp>
        <p:nvSpPr>
          <p:cNvPr id="2" name="Content Placeholder 3">
            <a:extLst>
              <a:ext uri="{FF2B5EF4-FFF2-40B4-BE49-F238E27FC236}">
                <a16:creationId xmlns:a16="http://schemas.microsoft.com/office/drawing/2014/main" id="{86DD12BD-EDD7-9289-923D-917FFCAA4D20}"/>
              </a:ext>
            </a:extLst>
          </p:cNvPr>
          <p:cNvSpPr>
            <a:spLocks noGrp="1"/>
          </p:cNvSpPr>
          <p:nvPr>
            <p:ph idx="1"/>
          </p:nvPr>
        </p:nvSpPr>
        <p:spPr>
          <a:xfrm>
            <a:off x="457200" y="2207069"/>
            <a:ext cx="8229600" cy="4376293"/>
          </a:xfrm>
        </p:spPr>
        <p:txBody>
          <a:bodyPr>
            <a:normAutofit/>
          </a:bodyPr>
          <a:lstStyle/>
          <a:p>
            <a:pPr marL="0" indent="0">
              <a:buNone/>
            </a:pPr>
            <a:r>
              <a:rPr lang="en-US" sz="3600" dirty="0"/>
              <a:t>Team B received warning for faking in the 1</a:t>
            </a:r>
            <a:r>
              <a:rPr lang="en-US" sz="3600" baseline="30000" dirty="0"/>
              <a:t>st</a:t>
            </a:r>
            <a:r>
              <a:rPr lang="en-US" sz="3600" dirty="0"/>
              <a:t> Qtr.</a:t>
            </a:r>
          </a:p>
          <a:p>
            <a:pPr marL="0" indent="0">
              <a:buNone/>
            </a:pPr>
            <a:r>
              <a:rPr lang="en-US" sz="3600" dirty="0"/>
              <a:t>Later, defender B1 fakes being fouled on A1s unsuccessful try. </a:t>
            </a:r>
          </a:p>
          <a:p>
            <a:pPr marL="0" indent="0">
              <a:buNone/>
            </a:pPr>
            <a:r>
              <a:rPr lang="en-US" sz="3600" dirty="0"/>
              <a:t>A4 secures rebound and then is fouled by B4 in the act of shooting</a:t>
            </a:r>
          </a:p>
        </p:txBody>
      </p:sp>
    </p:spTree>
    <p:extLst>
      <p:ext uri="{BB962C8B-B14F-4D97-AF65-F5344CB8AC3E}">
        <p14:creationId xmlns:p14="http://schemas.microsoft.com/office/powerpoint/2010/main" val="3706616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ADC80-1A9A-2937-F570-E6970AA3B002}"/>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AC1831EB-C289-1D23-55D8-30BD66B075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D617B9D5-5DEC-A1ED-D0ED-B1AE9D41B672}"/>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56657C3-CC5C-3EB3-76BE-3B462DE50D21}"/>
              </a:ext>
            </a:extLst>
          </p:cNvPr>
          <p:cNvSpPr>
            <a:spLocks noGrp="1"/>
          </p:cNvSpPr>
          <p:nvPr>
            <p:ph type="title"/>
          </p:nvPr>
        </p:nvSpPr>
        <p:spPr>
          <a:xfrm>
            <a:off x="2757654" y="274638"/>
            <a:ext cx="5929145" cy="1143000"/>
          </a:xfrm>
        </p:spPr>
        <p:txBody>
          <a:bodyPr>
            <a:normAutofit/>
          </a:bodyPr>
          <a:lstStyle/>
          <a:p>
            <a:r>
              <a:rPr lang="en-US" dirty="0"/>
              <a:t>Flopping/Faking</a:t>
            </a:r>
          </a:p>
        </p:txBody>
      </p:sp>
      <p:sp>
        <p:nvSpPr>
          <p:cNvPr id="2" name="Content Placeholder 3">
            <a:extLst>
              <a:ext uri="{FF2B5EF4-FFF2-40B4-BE49-F238E27FC236}">
                <a16:creationId xmlns:a16="http://schemas.microsoft.com/office/drawing/2014/main" id="{BDEE6C2B-35E4-D79B-21B4-549842FCC289}"/>
              </a:ext>
            </a:extLst>
          </p:cNvPr>
          <p:cNvSpPr>
            <a:spLocks noGrp="1"/>
          </p:cNvSpPr>
          <p:nvPr>
            <p:ph idx="1"/>
          </p:nvPr>
        </p:nvSpPr>
        <p:spPr>
          <a:xfrm>
            <a:off x="457200" y="2207069"/>
            <a:ext cx="8229600" cy="4376293"/>
          </a:xfrm>
        </p:spPr>
        <p:txBody>
          <a:bodyPr>
            <a:normAutofit fontScale="92500" lnSpcReduction="10000"/>
          </a:bodyPr>
          <a:lstStyle/>
          <a:p>
            <a:r>
              <a:rPr lang="en-US" sz="3600" dirty="0"/>
              <a:t>Official who ruled personal foul on B4 reports foul</a:t>
            </a:r>
          </a:p>
          <a:p>
            <a:r>
              <a:rPr lang="en-US" sz="3600" dirty="0"/>
              <a:t>Official who ruled T for faking reports</a:t>
            </a:r>
          </a:p>
          <a:p>
            <a:r>
              <a:rPr lang="en-US" sz="3600" dirty="0"/>
              <a:t>Both fouls count towards the bonus</a:t>
            </a:r>
          </a:p>
          <a:p>
            <a:r>
              <a:rPr lang="en-US" sz="3600" dirty="0"/>
              <a:t>A4 shoots free throws for being fouled in act of shooting</a:t>
            </a:r>
          </a:p>
          <a:p>
            <a:r>
              <a:rPr lang="en-US" sz="3600" dirty="0"/>
              <a:t>Team A awarded 2 free throws for T and the ball at division line, opposite table</a:t>
            </a:r>
          </a:p>
        </p:txBody>
      </p:sp>
    </p:spTree>
    <p:extLst>
      <p:ext uri="{BB962C8B-B14F-4D97-AF65-F5344CB8AC3E}">
        <p14:creationId xmlns:p14="http://schemas.microsoft.com/office/powerpoint/2010/main" val="1049900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4B747-DAA1-D4EF-F3FA-0A470CBDC370}"/>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15FA75F0-D0A9-5498-5290-B5562575F5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C7146B01-228F-5B9C-DC14-719E6A6A127A}"/>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3FD54A-FEB2-4553-C509-2279ACA9A405}"/>
              </a:ext>
            </a:extLst>
          </p:cNvPr>
          <p:cNvSpPr>
            <a:spLocks noGrp="1"/>
          </p:cNvSpPr>
          <p:nvPr>
            <p:ph type="title"/>
          </p:nvPr>
        </p:nvSpPr>
        <p:spPr>
          <a:xfrm>
            <a:off x="2757654" y="274638"/>
            <a:ext cx="5929145" cy="1143000"/>
          </a:xfrm>
        </p:spPr>
        <p:txBody>
          <a:bodyPr>
            <a:normAutofit/>
          </a:bodyPr>
          <a:lstStyle/>
          <a:p>
            <a:r>
              <a:rPr lang="en-US" dirty="0"/>
              <a:t>Flopping/Faking</a:t>
            </a:r>
          </a:p>
        </p:txBody>
      </p:sp>
      <p:sp>
        <p:nvSpPr>
          <p:cNvPr id="2" name="Content Placeholder 3">
            <a:extLst>
              <a:ext uri="{FF2B5EF4-FFF2-40B4-BE49-F238E27FC236}">
                <a16:creationId xmlns:a16="http://schemas.microsoft.com/office/drawing/2014/main" id="{2143C3A7-0B3C-EAC3-8D31-FDF1927069FD}"/>
              </a:ext>
            </a:extLst>
          </p:cNvPr>
          <p:cNvSpPr>
            <a:spLocks noGrp="1"/>
          </p:cNvSpPr>
          <p:nvPr>
            <p:ph idx="1"/>
          </p:nvPr>
        </p:nvSpPr>
        <p:spPr>
          <a:xfrm>
            <a:off x="457200" y="2207069"/>
            <a:ext cx="8229600" cy="4376293"/>
          </a:xfrm>
        </p:spPr>
        <p:txBody>
          <a:bodyPr>
            <a:normAutofit fontScale="92500" lnSpcReduction="10000"/>
          </a:bodyPr>
          <a:lstStyle/>
          <a:p>
            <a:pPr marL="0" indent="0">
              <a:buNone/>
            </a:pPr>
            <a:r>
              <a:rPr lang="en-US" sz="3600" dirty="0"/>
              <a:t>A4 rebounds A1s miss and then commits a player-control foul.</a:t>
            </a:r>
          </a:p>
          <a:p>
            <a:r>
              <a:rPr lang="en-US" sz="3600" dirty="0"/>
              <a:t>Official who ruled player control foul on A4 reports</a:t>
            </a:r>
          </a:p>
          <a:p>
            <a:r>
              <a:rPr lang="en-US" sz="3600" dirty="0"/>
              <a:t>Official who ruled T reports</a:t>
            </a:r>
          </a:p>
          <a:p>
            <a:r>
              <a:rPr lang="en-US" sz="3600" dirty="0"/>
              <a:t>Both fouls count towards bonus</a:t>
            </a:r>
          </a:p>
          <a:p>
            <a:r>
              <a:rPr lang="en-US" sz="3600" dirty="0"/>
              <a:t>Team A awarded 2 free throws plus the ball at the division line, opposite the table</a:t>
            </a:r>
          </a:p>
        </p:txBody>
      </p:sp>
    </p:spTree>
    <p:extLst>
      <p:ext uri="{BB962C8B-B14F-4D97-AF65-F5344CB8AC3E}">
        <p14:creationId xmlns:p14="http://schemas.microsoft.com/office/powerpoint/2010/main" val="946690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063FA-6698-AC50-1A5D-8F43CC29004F}"/>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2A6C5C98-B9C3-D92B-9890-A248A10F66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2D0C750D-CF42-7D9F-9A06-7A044F240DB6}"/>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3EADC1D-D70F-C2F1-246A-22E0C6FD5619}"/>
              </a:ext>
            </a:extLst>
          </p:cNvPr>
          <p:cNvSpPr>
            <a:spLocks noGrp="1"/>
          </p:cNvSpPr>
          <p:nvPr>
            <p:ph type="title"/>
          </p:nvPr>
        </p:nvSpPr>
        <p:spPr>
          <a:xfrm>
            <a:off x="2757654" y="274638"/>
            <a:ext cx="5929145" cy="1143000"/>
          </a:xfrm>
        </p:spPr>
        <p:txBody>
          <a:bodyPr>
            <a:normAutofit/>
          </a:bodyPr>
          <a:lstStyle/>
          <a:p>
            <a:r>
              <a:rPr lang="en-US" dirty="0"/>
              <a:t>Flopping/Faking</a:t>
            </a:r>
          </a:p>
        </p:txBody>
      </p:sp>
      <p:sp>
        <p:nvSpPr>
          <p:cNvPr id="2" name="Content Placeholder 3">
            <a:extLst>
              <a:ext uri="{FF2B5EF4-FFF2-40B4-BE49-F238E27FC236}">
                <a16:creationId xmlns:a16="http://schemas.microsoft.com/office/drawing/2014/main" id="{F02C7A53-12D8-30A4-00CB-BAB73AC2CF10}"/>
              </a:ext>
            </a:extLst>
          </p:cNvPr>
          <p:cNvSpPr>
            <a:spLocks noGrp="1"/>
          </p:cNvSpPr>
          <p:nvPr>
            <p:ph idx="1"/>
          </p:nvPr>
        </p:nvSpPr>
        <p:spPr>
          <a:xfrm>
            <a:off x="457200" y="2207069"/>
            <a:ext cx="8229600" cy="4376293"/>
          </a:xfrm>
        </p:spPr>
        <p:txBody>
          <a:bodyPr>
            <a:normAutofit/>
          </a:bodyPr>
          <a:lstStyle/>
          <a:p>
            <a:pPr marL="0" indent="0">
              <a:buNone/>
            </a:pPr>
            <a:r>
              <a:rPr lang="en-US" sz="3600" dirty="0"/>
              <a:t>Defender B1 fakes being fouled on A1s unsuccessful try. </a:t>
            </a:r>
          </a:p>
          <a:p>
            <a:pPr marL="0" indent="0">
              <a:buNone/>
            </a:pPr>
            <a:r>
              <a:rPr lang="en-US" sz="3600" dirty="0"/>
              <a:t>A4 commits a foul while ball is bouncing on the rim, when there is no team control.</a:t>
            </a:r>
          </a:p>
          <a:p>
            <a:pPr marL="0" indent="0">
              <a:buNone/>
            </a:pPr>
            <a:endParaRPr lang="en-US" sz="3600" dirty="0"/>
          </a:p>
        </p:txBody>
      </p:sp>
    </p:spTree>
    <p:extLst>
      <p:ext uri="{BB962C8B-B14F-4D97-AF65-F5344CB8AC3E}">
        <p14:creationId xmlns:p14="http://schemas.microsoft.com/office/powerpoint/2010/main" val="2324929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8F2F8-1A56-5CF2-E393-77B92E7EFB29}"/>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6D723FB9-3DCD-1EF4-C98C-9F266FEFFB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D56F7383-EA1A-2BA2-37FD-AD7951828E41}"/>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4C9B3C0-4B31-7CB8-F187-FD0E8193B728}"/>
              </a:ext>
            </a:extLst>
          </p:cNvPr>
          <p:cNvSpPr>
            <a:spLocks noGrp="1"/>
          </p:cNvSpPr>
          <p:nvPr>
            <p:ph type="title"/>
          </p:nvPr>
        </p:nvSpPr>
        <p:spPr>
          <a:xfrm>
            <a:off x="2757654" y="274638"/>
            <a:ext cx="5929145" cy="1143000"/>
          </a:xfrm>
        </p:spPr>
        <p:txBody>
          <a:bodyPr>
            <a:normAutofit/>
          </a:bodyPr>
          <a:lstStyle/>
          <a:p>
            <a:r>
              <a:rPr lang="en-US" dirty="0"/>
              <a:t>Flopping/Faking</a:t>
            </a:r>
          </a:p>
        </p:txBody>
      </p:sp>
      <p:sp>
        <p:nvSpPr>
          <p:cNvPr id="2" name="Content Placeholder 3">
            <a:extLst>
              <a:ext uri="{FF2B5EF4-FFF2-40B4-BE49-F238E27FC236}">
                <a16:creationId xmlns:a16="http://schemas.microsoft.com/office/drawing/2014/main" id="{A9BF9999-B351-C4D2-E923-E82DB870762C}"/>
              </a:ext>
            </a:extLst>
          </p:cNvPr>
          <p:cNvSpPr>
            <a:spLocks noGrp="1"/>
          </p:cNvSpPr>
          <p:nvPr>
            <p:ph idx="1"/>
          </p:nvPr>
        </p:nvSpPr>
        <p:spPr>
          <a:xfrm>
            <a:off x="457200" y="2207069"/>
            <a:ext cx="8229600" cy="4376293"/>
          </a:xfrm>
        </p:spPr>
        <p:txBody>
          <a:bodyPr>
            <a:normAutofit fontScale="92500"/>
          </a:bodyPr>
          <a:lstStyle/>
          <a:p>
            <a:r>
              <a:rPr lang="en-US" sz="3600" dirty="0"/>
              <a:t>Official who ruled foul on A4 reports</a:t>
            </a:r>
          </a:p>
          <a:p>
            <a:r>
              <a:rPr lang="en-US" sz="3600" dirty="0"/>
              <a:t>Official who ruled T reports</a:t>
            </a:r>
          </a:p>
          <a:p>
            <a:r>
              <a:rPr lang="en-US" sz="3600" dirty="0"/>
              <a:t>Both fouls count towards bonus</a:t>
            </a:r>
          </a:p>
          <a:p>
            <a:r>
              <a:rPr lang="en-US" sz="3600" dirty="0"/>
              <a:t>If Team B in bonus, offended player shoots two free throws</a:t>
            </a:r>
          </a:p>
          <a:p>
            <a:r>
              <a:rPr lang="en-US" sz="3600" dirty="0"/>
              <a:t>Team A awarded 2 FTs for T charged to Team B and ball at division line, opposite table</a:t>
            </a:r>
          </a:p>
        </p:txBody>
      </p:sp>
    </p:spTree>
    <p:extLst>
      <p:ext uri="{BB962C8B-B14F-4D97-AF65-F5344CB8AC3E}">
        <p14:creationId xmlns:p14="http://schemas.microsoft.com/office/powerpoint/2010/main" val="317627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0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p:cNvSpPr/>
          <p:nvPr/>
        </p:nvSpPr>
        <p:spPr>
          <a:xfrm>
            <a:off x="232348" y="71385"/>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757654" y="274638"/>
            <a:ext cx="5929145" cy="1143000"/>
          </a:xfrm>
        </p:spPr>
        <p:txBody>
          <a:bodyPr/>
          <a:lstStyle/>
          <a:p>
            <a:r>
              <a:rPr lang="en-US" dirty="0"/>
              <a:t>Rule Changes</a:t>
            </a:r>
          </a:p>
        </p:txBody>
      </p:sp>
      <p:sp>
        <p:nvSpPr>
          <p:cNvPr id="4" name="Content Placeholder 3"/>
          <p:cNvSpPr>
            <a:spLocks noGrp="1"/>
          </p:cNvSpPr>
          <p:nvPr>
            <p:ph idx="1"/>
          </p:nvPr>
        </p:nvSpPr>
        <p:spPr>
          <a:xfrm>
            <a:off x="457200" y="2207069"/>
            <a:ext cx="8229600" cy="4221163"/>
          </a:xfrm>
        </p:spPr>
        <p:txBody>
          <a:bodyPr>
            <a:normAutofit/>
          </a:bodyPr>
          <a:lstStyle/>
          <a:p>
            <a:r>
              <a:rPr lang="en-US" dirty="0"/>
              <a:t>Rule 1:19</a:t>
            </a:r>
          </a:p>
          <a:p>
            <a:pPr lvl="1"/>
            <a:r>
              <a:rPr lang="en-US" dirty="0"/>
              <a:t>Clarifies the type of electronic devices that are allowed</a:t>
            </a:r>
          </a:p>
          <a:p>
            <a:r>
              <a:rPr lang="en-US" dirty="0"/>
              <a:t>Rule 2-11-11</a:t>
            </a:r>
          </a:p>
          <a:p>
            <a:pPr lvl="1"/>
            <a:r>
              <a:rPr lang="en-US" dirty="0"/>
              <a:t>Multiple scorers present</a:t>
            </a:r>
          </a:p>
          <a:p>
            <a:r>
              <a:rPr lang="en-US" dirty="0"/>
              <a:t>Rule 3-3-6</a:t>
            </a:r>
          </a:p>
          <a:p>
            <a:pPr lvl="1"/>
            <a:r>
              <a:rPr lang="en-US" dirty="0"/>
              <a:t>Injured player on the court</a:t>
            </a:r>
          </a:p>
        </p:txBody>
      </p:sp>
    </p:spTree>
    <p:extLst>
      <p:ext uri="{BB962C8B-B14F-4D97-AF65-F5344CB8AC3E}">
        <p14:creationId xmlns:p14="http://schemas.microsoft.com/office/powerpoint/2010/main" val="3227410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ED6D4-3F26-958F-86FE-782C7AA24AED}"/>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DC748E41-C69B-E8C0-31FC-7FDC273582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AFEC0762-402A-BB70-E6EF-B9FC8DCEA1BE}"/>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0C2C336-9C9F-A3D1-B1A6-B40A1A709DD8}"/>
              </a:ext>
            </a:extLst>
          </p:cNvPr>
          <p:cNvSpPr>
            <a:spLocks noGrp="1"/>
          </p:cNvSpPr>
          <p:nvPr>
            <p:ph type="title"/>
          </p:nvPr>
        </p:nvSpPr>
        <p:spPr>
          <a:xfrm>
            <a:off x="2757654" y="274638"/>
            <a:ext cx="5929145" cy="1143000"/>
          </a:xfrm>
        </p:spPr>
        <p:txBody>
          <a:bodyPr>
            <a:normAutofit/>
          </a:bodyPr>
          <a:lstStyle/>
          <a:p>
            <a:r>
              <a:rPr lang="en-US" dirty="0"/>
              <a:t>Flopping/Faking</a:t>
            </a:r>
          </a:p>
        </p:txBody>
      </p:sp>
      <p:sp>
        <p:nvSpPr>
          <p:cNvPr id="2" name="Content Placeholder 3">
            <a:extLst>
              <a:ext uri="{FF2B5EF4-FFF2-40B4-BE49-F238E27FC236}">
                <a16:creationId xmlns:a16="http://schemas.microsoft.com/office/drawing/2014/main" id="{98CC4554-294B-9498-8B34-A28E2DDF64A5}"/>
              </a:ext>
            </a:extLst>
          </p:cNvPr>
          <p:cNvSpPr>
            <a:spLocks noGrp="1"/>
          </p:cNvSpPr>
          <p:nvPr>
            <p:ph idx="1"/>
          </p:nvPr>
        </p:nvSpPr>
        <p:spPr>
          <a:xfrm>
            <a:off x="457200" y="2207069"/>
            <a:ext cx="8229600" cy="4376293"/>
          </a:xfrm>
        </p:spPr>
        <p:txBody>
          <a:bodyPr>
            <a:normAutofit/>
          </a:bodyPr>
          <a:lstStyle/>
          <a:p>
            <a:pPr marL="0" indent="0">
              <a:buNone/>
            </a:pPr>
            <a:r>
              <a:rPr lang="en-US" sz="3600" dirty="0"/>
              <a:t>Defender B1 fakes being fouled on A1s unsuccessful try. </a:t>
            </a:r>
          </a:p>
          <a:p>
            <a:pPr marL="0" indent="0">
              <a:buNone/>
            </a:pPr>
            <a:r>
              <a:rPr lang="en-US" sz="3600" dirty="0"/>
              <a:t>B4 pushes A4 while the ball is bouncing on the rim, when there is no team control. </a:t>
            </a:r>
          </a:p>
          <a:p>
            <a:pPr marL="0" indent="0">
              <a:buNone/>
            </a:pPr>
            <a:endParaRPr lang="en-US" sz="3600" dirty="0"/>
          </a:p>
        </p:txBody>
      </p:sp>
    </p:spTree>
    <p:extLst>
      <p:ext uri="{BB962C8B-B14F-4D97-AF65-F5344CB8AC3E}">
        <p14:creationId xmlns:p14="http://schemas.microsoft.com/office/powerpoint/2010/main" val="1882089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F8029-8AF9-9B8C-AEFC-E71A012CE209}"/>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FDB4EA88-F956-63C6-9601-93E5350306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0702A0BF-EF6B-01E4-F17D-351790B74F98}"/>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4E64BA5-478F-010A-F387-2DD94008E3F2}"/>
              </a:ext>
            </a:extLst>
          </p:cNvPr>
          <p:cNvSpPr>
            <a:spLocks noGrp="1"/>
          </p:cNvSpPr>
          <p:nvPr>
            <p:ph type="title"/>
          </p:nvPr>
        </p:nvSpPr>
        <p:spPr>
          <a:xfrm>
            <a:off x="2757654" y="274638"/>
            <a:ext cx="5929145" cy="1143000"/>
          </a:xfrm>
        </p:spPr>
        <p:txBody>
          <a:bodyPr>
            <a:normAutofit/>
          </a:bodyPr>
          <a:lstStyle/>
          <a:p>
            <a:r>
              <a:rPr lang="en-US" dirty="0"/>
              <a:t>Flopping/Faking</a:t>
            </a:r>
          </a:p>
        </p:txBody>
      </p:sp>
      <p:sp>
        <p:nvSpPr>
          <p:cNvPr id="4" name="Content Placeholder 3">
            <a:extLst>
              <a:ext uri="{FF2B5EF4-FFF2-40B4-BE49-F238E27FC236}">
                <a16:creationId xmlns:a16="http://schemas.microsoft.com/office/drawing/2014/main" id="{4FC4561F-16AD-8C41-B4E8-69D5BDD7B536}"/>
              </a:ext>
            </a:extLst>
          </p:cNvPr>
          <p:cNvSpPr>
            <a:spLocks noGrp="1"/>
          </p:cNvSpPr>
          <p:nvPr>
            <p:ph idx="1"/>
          </p:nvPr>
        </p:nvSpPr>
        <p:spPr>
          <a:xfrm>
            <a:off x="457200" y="2206625"/>
            <a:ext cx="8229600" cy="4376738"/>
          </a:xfrm>
        </p:spPr>
        <p:txBody>
          <a:bodyPr>
            <a:normAutofit fontScale="92500"/>
          </a:bodyPr>
          <a:lstStyle/>
          <a:p>
            <a:r>
              <a:rPr lang="en-US" sz="3600" dirty="0"/>
              <a:t>Official who ruled foul on B4 reports</a:t>
            </a:r>
          </a:p>
          <a:p>
            <a:r>
              <a:rPr lang="en-US" sz="3600" dirty="0"/>
              <a:t>Official who ruled T reports</a:t>
            </a:r>
          </a:p>
          <a:p>
            <a:r>
              <a:rPr lang="en-US" sz="3600" dirty="0"/>
              <a:t>Both fouls count towards bonus</a:t>
            </a:r>
          </a:p>
          <a:p>
            <a:r>
              <a:rPr lang="en-US" sz="3600" dirty="0"/>
              <a:t>If Team A in bonus, A4 is awarded two free throws</a:t>
            </a:r>
          </a:p>
          <a:p>
            <a:r>
              <a:rPr lang="en-US" sz="3600" dirty="0"/>
              <a:t>Team A awarded 2 FTs for T charged to Team B and ball at division line, opposite table</a:t>
            </a:r>
          </a:p>
        </p:txBody>
      </p:sp>
    </p:spTree>
    <p:extLst>
      <p:ext uri="{BB962C8B-B14F-4D97-AF65-F5344CB8AC3E}">
        <p14:creationId xmlns:p14="http://schemas.microsoft.com/office/powerpoint/2010/main" val="1038007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63047-C03B-7054-16F9-3FFBA74ABD5A}"/>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CDB16295-7AE5-8EBC-7D15-714D575326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AB259518-C152-37B7-C09D-FB3DA42355E4}"/>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A184698-2A08-7E80-F9BA-16F5A8ABF96C}"/>
              </a:ext>
            </a:extLst>
          </p:cNvPr>
          <p:cNvSpPr>
            <a:spLocks noGrp="1"/>
          </p:cNvSpPr>
          <p:nvPr>
            <p:ph type="title"/>
          </p:nvPr>
        </p:nvSpPr>
        <p:spPr>
          <a:xfrm>
            <a:off x="2757654" y="274638"/>
            <a:ext cx="5929145" cy="1143000"/>
          </a:xfrm>
        </p:spPr>
        <p:txBody>
          <a:bodyPr>
            <a:normAutofit/>
          </a:bodyPr>
          <a:lstStyle/>
          <a:p>
            <a:r>
              <a:rPr lang="en-US" dirty="0"/>
              <a:t>Flopping/Faking</a:t>
            </a:r>
          </a:p>
        </p:txBody>
      </p:sp>
      <p:pic>
        <p:nvPicPr>
          <p:cNvPr id="4" name="Picture 3">
            <a:extLst>
              <a:ext uri="{FF2B5EF4-FFF2-40B4-BE49-F238E27FC236}">
                <a16:creationId xmlns:a16="http://schemas.microsoft.com/office/drawing/2014/main" id="{C8FC6151-ACB8-037A-D8A6-5209901F6D6B}"/>
              </a:ext>
            </a:extLst>
          </p:cNvPr>
          <p:cNvPicPr>
            <a:picLocks noChangeAspect="1"/>
          </p:cNvPicPr>
          <p:nvPr/>
        </p:nvPicPr>
        <p:blipFill>
          <a:blip r:embed="rId3"/>
          <a:stretch>
            <a:fillRect/>
          </a:stretch>
        </p:blipFill>
        <p:spPr>
          <a:xfrm>
            <a:off x="321857" y="1559744"/>
            <a:ext cx="8441143" cy="5069656"/>
          </a:xfrm>
          <a:prstGeom prst="rect">
            <a:avLst/>
          </a:prstGeom>
        </p:spPr>
      </p:pic>
    </p:spTree>
    <p:extLst>
      <p:ext uri="{BB962C8B-B14F-4D97-AF65-F5344CB8AC3E}">
        <p14:creationId xmlns:p14="http://schemas.microsoft.com/office/powerpoint/2010/main" val="1850332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C2589-2FFB-E1CD-86EE-89DE1A69EA5F}"/>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0935290C-9395-BEED-817A-C1D0D48EF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B26749CC-1C49-33A9-45AE-9EFD20CF6793}"/>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4BDE69B-8ACF-C89E-2C6E-024F12B650F3}"/>
              </a:ext>
            </a:extLst>
          </p:cNvPr>
          <p:cNvSpPr>
            <a:spLocks noGrp="1"/>
          </p:cNvSpPr>
          <p:nvPr>
            <p:ph type="title"/>
          </p:nvPr>
        </p:nvSpPr>
        <p:spPr>
          <a:xfrm>
            <a:off x="2757654" y="274638"/>
            <a:ext cx="5929145" cy="1143000"/>
          </a:xfrm>
        </p:spPr>
        <p:txBody>
          <a:bodyPr>
            <a:normAutofit/>
          </a:bodyPr>
          <a:lstStyle/>
          <a:p>
            <a:r>
              <a:rPr lang="en-US" dirty="0"/>
              <a:t>Flopping/Faking</a:t>
            </a:r>
          </a:p>
        </p:txBody>
      </p:sp>
      <p:pic>
        <p:nvPicPr>
          <p:cNvPr id="7" name="Picture 6">
            <a:extLst>
              <a:ext uri="{FF2B5EF4-FFF2-40B4-BE49-F238E27FC236}">
                <a16:creationId xmlns:a16="http://schemas.microsoft.com/office/drawing/2014/main" id="{33C852BF-3850-17AB-5007-FD33E0EE933E}"/>
              </a:ext>
            </a:extLst>
          </p:cNvPr>
          <p:cNvPicPr>
            <a:picLocks noChangeAspect="1"/>
          </p:cNvPicPr>
          <p:nvPr/>
        </p:nvPicPr>
        <p:blipFill>
          <a:blip r:embed="rId3"/>
          <a:stretch>
            <a:fillRect/>
          </a:stretch>
        </p:blipFill>
        <p:spPr>
          <a:xfrm>
            <a:off x="216442" y="1951038"/>
            <a:ext cx="8779634" cy="4754562"/>
          </a:xfrm>
          <a:prstGeom prst="rect">
            <a:avLst/>
          </a:prstGeom>
        </p:spPr>
      </p:pic>
    </p:spTree>
    <p:extLst>
      <p:ext uri="{BB962C8B-B14F-4D97-AF65-F5344CB8AC3E}">
        <p14:creationId xmlns:p14="http://schemas.microsoft.com/office/powerpoint/2010/main" val="50025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0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757654" y="274638"/>
            <a:ext cx="5929145" cy="1143000"/>
          </a:xfrm>
        </p:spPr>
        <p:txBody>
          <a:bodyPr>
            <a:normAutofit/>
          </a:bodyPr>
          <a:lstStyle/>
          <a:p>
            <a:r>
              <a:rPr lang="en-US" dirty="0"/>
              <a:t>Rule Changes</a:t>
            </a:r>
          </a:p>
        </p:txBody>
      </p:sp>
      <p:sp>
        <p:nvSpPr>
          <p:cNvPr id="2" name="Content Placeholder 3">
            <a:extLst>
              <a:ext uri="{FF2B5EF4-FFF2-40B4-BE49-F238E27FC236}">
                <a16:creationId xmlns:a16="http://schemas.microsoft.com/office/drawing/2014/main" id="{94F2F45F-41C3-D3BC-DC28-F1F359183A5C}"/>
              </a:ext>
            </a:extLst>
          </p:cNvPr>
          <p:cNvSpPr>
            <a:spLocks noGrp="1"/>
          </p:cNvSpPr>
          <p:nvPr>
            <p:ph idx="1"/>
          </p:nvPr>
        </p:nvSpPr>
        <p:spPr>
          <a:xfrm>
            <a:off x="457200" y="2207069"/>
            <a:ext cx="8229600" cy="4221163"/>
          </a:xfrm>
        </p:spPr>
        <p:txBody>
          <a:bodyPr>
            <a:normAutofit/>
          </a:bodyPr>
          <a:lstStyle/>
          <a:p>
            <a:r>
              <a:rPr lang="en-US" dirty="0"/>
              <a:t>Rule 3-3-7</a:t>
            </a:r>
          </a:p>
          <a:p>
            <a:pPr lvl="1"/>
            <a:r>
              <a:rPr lang="en-US" dirty="0"/>
              <a:t>Time for blood related issues</a:t>
            </a:r>
          </a:p>
          <a:p>
            <a:r>
              <a:rPr lang="en-US" dirty="0"/>
              <a:t>Rule 3-4-4a</a:t>
            </a:r>
          </a:p>
          <a:p>
            <a:pPr lvl="1"/>
            <a:r>
              <a:rPr lang="en-US" dirty="0"/>
              <a:t>Logo/mascot centered directly above the uniform number</a:t>
            </a:r>
          </a:p>
          <a:p>
            <a:r>
              <a:rPr lang="en-US" dirty="0"/>
              <a:t>Rule 4-6-1</a:t>
            </a:r>
          </a:p>
          <a:p>
            <a:pPr lvl="1"/>
            <a:r>
              <a:rPr lang="en-US" dirty="0"/>
              <a:t>Basket interference exception</a:t>
            </a:r>
          </a:p>
        </p:txBody>
      </p:sp>
    </p:spTree>
    <p:extLst>
      <p:ext uri="{BB962C8B-B14F-4D97-AF65-F5344CB8AC3E}">
        <p14:creationId xmlns:p14="http://schemas.microsoft.com/office/powerpoint/2010/main" val="142566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DEE4D-0F99-37C5-535C-0F70041D2761}"/>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7C629E79-0726-5AF1-EED7-1706BF3DE9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704F4660-75A4-F67F-9067-149B207C3DBB}"/>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3CC2325-5F89-EDD1-2D93-8ABDAD98A599}"/>
              </a:ext>
            </a:extLst>
          </p:cNvPr>
          <p:cNvSpPr>
            <a:spLocks noGrp="1"/>
          </p:cNvSpPr>
          <p:nvPr>
            <p:ph type="title"/>
          </p:nvPr>
        </p:nvSpPr>
        <p:spPr>
          <a:xfrm>
            <a:off x="2757654" y="274638"/>
            <a:ext cx="5929145" cy="1143000"/>
          </a:xfrm>
        </p:spPr>
        <p:txBody>
          <a:bodyPr>
            <a:normAutofit/>
          </a:bodyPr>
          <a:lstStyle/>
          <a:p>
            <a:r>
              <a:rPr lang="en-US" dirty="0"/>
              <a:t>Rule Changes</a:t>
            </a:r>
          </a:p>
        </p:txBody>
      </p:sp>
      <p:sp>
        <p:nvSpPr>
          <p:cNvPr id="2" name="Content Placeholder 3">
            <a:extLst>
              <a:ext uri="{FF2B5EF4-FFF2-40B4-BE49-F238E27FC236}">
                <a16:creationId xmlns:a16="http://schemas.microsoft.com/office/drawing/2014/main" id="{8C0931C9-3FEC-271A-F4EF-30BAAE20F3CB}"/>
              </a:ext>
            </a:extLst>
          </p:cNvPr>
          <p:cNvSpPr>
            <a:spLocks noGrp="1"/>
          </p:cNvSpPr>
          <p:nvPr>
            <p:ph idx="1"/>
          </p:nvPr>
        </p:nvSpPr>
        <p:spPr>
          <a:xfrm>
            <a:off x="457200" y="2207069"/>
            <a:ext cx="8229600" cy="4221163"/>
          </a:xfrm>
        </p:spPr>
        <p:txBody>
          <a:bodyPr>
            <a:normAutofit lnSpcReduction="10000"/>
          </a:bodyPr>
          <a:lstStyle/>
          <a:p>
            <a:r>
              <a:rPr lang="en-US" dirty="0"/>
              <a:t>Rule 4-47-5, 10-2-1g, 10-4-5b</a:t>
            </a:r>
          </a:p>
          <a:p>
            <a:pPr lvl="1"/>
            <a:r>
              <a:rPr lang="en-US" dirty="0"/>
              <a:t>Penalty changes for failure to immediately pass ball to the nearer official when whistle sounds. Warning then T</a:t>
            </a:r>
          </a:p>
          <a:p>
            <a:r>
              <a:rPr lang="en-US" dirty="0"/>
              <a:t>Rule 4-49, 10-2-1g, 10-4-6f</a:t>
            </a:r>
          </a:p>
          <a:p>
            <a:pPr lvl="1"/>
            <a:r>
              <a:rPr lang="en-US" dirty="0"/>
              <a:t>Faking being fouled (more to come)</a:t>
            </a:r>
          </a:p>
          <a:p>
            <a:r>
              <a:rPr lang="en-US" dirty="0"/>
              <a:t>Rule 7-1-1</a:t>
            </a:r>
          </a:p>
          <a:p>
            <a:pPr lvl="1"/>
            <a:r>
              <a:rPr lang="en-US" dirty="0"/>
              <a:t>Establishes that a player cannot be assisted from outside boundary line</a:t>
            </a:r>
          </a:p>
        </p:txBody>
      </p:sp>
    </p:spTree>
    <p:extLst>
      <p:ext uri="{BB962C8B-B14F-4D97-AF65-F5344CB8AC3E}">
        <p14:creationId xmlns:p14="http://schemas.microsoft.com/office/powerpoint/2010/main" val="415559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00118-71E8-7F57-A197-11D1B7781D4C}"/>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12A8E675-9879-4075-139C-7F7FE6B6D6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57C50C5F-D394-D053-CEF8-CA7FBB496D49}"/>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57BDE44-2189-1E88-B5A5-57F8E43AF048}"/>
              </a:ext>
            </a:extLst>
          </p:cNvPr>
          <p:cNvSpPr>
            <a:spLocks noGrp="1"/>
          </p:cNvSpPr>
          <p:nvPr>
            <p:ph type="title"/>
          </p:nvPr>
        </p:nvSpPr>
        <p:spPr>
          <a:xfrm>
            <a:off x="2757654" y="274638"/>
            <a:ext cx="5929145" cy="1143000"/>
          </a:xfrm>
        </p:spPr>
        <p:txBody>
          <a:bodyPr>
            <a:normAutofit/>
          </a:bodyPr>
          <a:lstStyle/>
          <a:p>
            <a:r>
              <a:rPr lang="en-US" dirty="0"/>
              <a:t>Rule Changes</a:t>
            </a:r>
          </a:p>
        </p:txBody>
      </p:sp>
      <p:sp>
        <p:nvSpPr>
          <p:cNvPr id="2" name="Content Placeholder 3">
            <a:extLst>
              <a:ext uri="{FF2B5EF4-FFF2-40B4-BE49-F238E27FC236}">
                <a16:creationId xmlns:a16="http://schemas.microsoft.com/office/drawing/2014/main" id="{E6E36D54-3AE6-7C6C-645E-B7D6137866D8}"/>
              </a:ext>
            </a:extLst>
          </p:cNvPr>
          <p:cNvSpPr>
            <a:spLocks noGrp="1"/>
          </p:cNvSpPr>
          <p:nvPr>
            <p:ph idx="1"/>
          </p:nvPr>
        </p:nvSpPr>
        <p:spPr>
          <a:xfrm>
            <a:off x="457200" y="2207069"/>
            <a:ext cx="8229600" cy="4221163"/>
          </a:xfrm>
        </p:spPr>
        <p:txBody>
          <a:bodyPr>
            <a:normAutofit/>
          </a:bodyPr>
          <a:lstStyle/>
          <a:p>
            <a:r>
              <a:rPr lang="en-US" dirty="0"/>
              <a:t>Rule 10-1-1, 10-1-2, 10-2-7, 10-5-1</a:t>
            </a:r>
          </a:p>
          <a:p>
            <a:pPr lvl="1"/>
            <a:r>
              <a:rPr lang="en-US" dirty="0"/>
              <a:t>All admin, team, bench T’s that occur during pregame offset – no free throws awarded – and the game will start with a jump ball and the head coach will not lose coaching box</a:t>
            </a:r>
          </a:p>
        </p:txBody>
      </p:sp>
    </p:spTree>
    <p:extLst>
      <p:ext uri="{BB962C8B-B14F-4D97-AF65-F5344CB8AC3E}">
        <p14:creationId xmlns:p14="http://schemas.microsoft.com/office/powerpoint/2010/main" val="415075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0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757654" y="274638"/>
            <a:ext cx="5929145" cy="1143000"/>
          </a:xfrm>
        </p:spPr>
        <p:txBody>
          <a:bodyPr>
            <a:normAutofit fontScale="90000"/>
          </a:bodyPr>
          <a:lstStyle/>
          <a:p>
            <a:r>
              <a:rPr lang="en-US" dirty="0"/>
              <a:t>Flopping/Faking Being Fouled</a:t>
            </a:r>
          </a:p>
        </p:txBody>
      </p:sp>
      <p:sp>
        <p:nvSpPr>
          <p:cNvPr id="2" name="Content Placeholder 3">
            <a:extLst>
              <a:ext uri="{FF2B5EF4-FFF2-40B4-BE49-F238E27FC236}">
                <a16:creationId xmlns:a16="http://schemas.microsoft.com/office/drawing/2014/main" id="{B272A689-5674-1160-7002-55C00617A2A3}"/>
              </a:ext>
            </a:extLst>
          </p:cNvPr>
          <p:cNvSpPr>
            <a:spLocks noGrp="1"/>
          </p:cNvSpPr>
          <p:nvPr>
            <p:ph idx="1"/>
          </p:nvPr>
        </p:nvSpPr>
        <p:spPr>
          <a:xfrm>
            <a:off x="457200" y="2207069"/>
            <a:ext cx="8229600" cy="4221163"/>
          </a:xfrm>
        </p:spPr>
        <p:txBody>
          <a:bodyPr>
            <a:normAutofit fontScale="92500"/>
          </a:bodyPr>
          <a:lstStyle/>
          <a:p>
            <a:r>
              <a:rPr lang="en-US" b="0" i="0" dirty="0">
                <a:effectLst/>
                <a:latin typeface="open_sansregular"/>
              </a:rPr>
              <a:t>Faking being fouled is defined in Rule 4-49-1 as when a player simulates being fouled or makes theatrical or exaggerated movements when there is no illegal contact. Examples include, but are not limited to, embellishing the impact of incidental contact on block/charge plays or field goal attempts, using a “head bob” to simulate illegal contact and using any tactic to create an opinion of being fouled to gain an advantage.</a:t>
            </a:r>
            <a:endParaRPr lang="en-US" dirty="0"/>
          </a:p>
        </p:txBody>
      </p:sp>
    </p:spTree>
    <p:extLst>
      <p:ext uri="{BB962C8B-B14F-4D97-AF65-F5344CB8AC3E}">
        <p14:creationId xmlns:p14="http://schemas.microsoft.com/office/powerpoint/2010/main" val="237301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C5376-870E-D404-E0E0-41534321D4CA}"/>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72DE8E54-9EA6-2CA2-BE6B-3153C27278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AC2F5074-F0D4-DF54-81B9-38FA8AC0BD06}"/>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FB5403C-53C6-D17A-7B0E-A576E23DAE09}"/>
              </a:ext>
            </a:extLst>
          </p:cNvPr>
          <p:cNvSpPr>
            <a:spLocks noGrp="1"/>
          </p:cNvSpPr>
          <p:nvPr>
            <p:ph type="title"/>
          </p:nvPr>
        </p:nvSpPr>
        <p:spPr>
          <a:xfrm>
            <a:off x="2757654" y="274638"/>
            <a:ext cx="5929145" cy="1143000"/>
          </a:xfrm>
        </p:spPr>
        <p:txBody>
          <a:bodyPr>
            <a:normAutofit fontScale="90000"/>
          </a:bodyPr>
          <a:lstStyle/>
          <a:p>
            <a:r>
              <a:rPr lang="en-US" dirty="0"/>
              <a:t>Flopping/Faking Being Fouled</a:t>
            </a:r>
          </a:p>
        </p:txBody>
      </p:sp>
      <p:sp>
        <p:nvSpPr>
          <p:cNvPr id="2" name="Content Placeholder 3">
            <a:extLst>
              <a:ext uri="{FF2B5EF4-FFF2-40B4-BE49-F238E27FC236}">
                <a16:creationId xmlns:a16="http://schemas.microsoft.com/office/drawing/2014/main" id="{57046894-DE0C-61F2-605E-E76AC76E2772}"/>
              </a:ext>
            </a:extLst>
          </p:cNvPr>
          <p:cNvSpPr>
            <a:spLocks noGrp="1"/>
          </p:cNvSpPr>
          <p:nvPr>
            <p:ph idx="1"/>
          </p:nvPr>
        </p:nvSpPr>
        <p:spPr>
          <a:xfrm>
            <a:off x="457200" y="2207069"/>
            <a:ext cx="8229600" cy="4221163"/>
          </a:xfrm>
        </p:spPr>
        <p:txBody>
          <a:bodyPr>
            <a:normAutofit/>
          </a:bodyPr>
          <a:lstStyle/>
          <a:p>
            <a:r>
              <a:rPr lang="en-US" b="0" i="0" dirty="0">
                <a:effectLst/>
                <a:latin typeface="open_sansregular"/>
              </a:rPr>
              <a:t>The new language also establishes a procedure for officials to issue a team warning on the first instance of faking being fouled. The warning is recorded in the scorebook and reported to the head coach. Any additional instances will result in a team technical foul and not a player technical foul, which was previously the case.</a:t>
            </a:r>
            <a:endParaRPr lang="en-US" dirty="0"/>
          </a:p>
        </p:txBody>
      </p:sp>
    </p:spTree>
    <p:extLst>
      <p:ext uri="{BB962C8B-B14F-4D97-AF65-F5344CB8AC3E}">
        <p14:creationId xmlns:p14="http://schemas.microsoft.com/office/powerpoint/2010/main" val="29647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F9AA1-6662-3C44-33DB-9252DF8EE718}"/>
            </a:ext>
          </a:extLst>
        </p:cNvPr>
        <p:cNvGrpSpPr/>
        <p:nvPr/>
      </p:nvGrpSpPr>
      <p:grpSpPr>
        <a:xfrm>
          <a:off x="0" y="0"/>
          <a:ext cx="0" cy="0"/>
          <a:chOff x="0" y="0"/>
          <a:chExt cx="0" cy="0"/>
        </a:xfrm>
      </p:grpSpPr>
      <p:pic>
        <p:nvPicPr>
          <p:cNvPr id="2052" name="Picture 2051">
            <a:extLst>
              <a:ext uri="{FF2B5EF4-FFF2-40B4-BE49-F238E27FC236}">
                <a16:creationId xmlns:a16="http://schemas.microsoft.com/office/drawing/2014/main" id="{25669598-7DB0-3E38-2E2E-A9D5E3672A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9768"/>
            <a:ext cx="2300455" cy="1551432"/>
          </a:xfrm>
          <a:prstGeom prst="rect">
            <a:avLst/>
          </a:prstGeom>
        </p:spPr>
      </p:pic>
      <p:sp>
        <p:nvSpPr>
          <p:cNvPr id="2055" name="Rectangle 2054">
            <a:extLst>
              <a:ext uri="{FF2B5EF4-FFF2-40B4-BE49-F238E27FC236}">
                <a16:creationId xmlns:a16="http://schemas.microsoft.com/office/drawing/2014/main" id="{DB5E628C-E7A9-F3F4-2B17-4DCA5E6AE226}"/>
              </a:ext>
            </a:extLst>
          </p:cNvPr>
          <p:cNvSpPr/>
          <p:nvPr/>
        </p:nvSpPr>
        <p:spPr>
          <a:xfrm>
            <a:off x="152400" y="152400"/>
            <a:ext cx="8839200" cy="6553200"/>
          </a:xfrm>
          <a:prstGeom prst="rect">
            <a:avLst/>
          </a:prstGeom>
          <a:noFill/>
          <a:ln w="76200" cmpd="thinThick">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644DE1F-5E05-6F50-233E-9974C43B194A}"/>
              </a:ext>
            </a:extLst>
          </p:cNvPr>
          <p:cNvSpPr>
            <a:spLocks noGrp="1"/>
          </p:cNvSpPr>
          <p:nvPr>
            <p:ph type="title"/>
          </p:nvPr>
        </p:nvSpPr>
        <p:spPr>
          <a:xfrm>
            <a:off x="2514600" y="274638"/>
            <a:ext cx="6477000" cy="1143000"/>
          </a:xfrm>
        </p:spPr>
        <p:txBody>
          <a:bodyPr>
            <a:normAutofit fontScale="90000"/>
          </a:bodyPr>
          <a:lstStyle/>
          <a:p>
            <a:r>
              <a:rPr lang="en-US" dirty="0"/>
              <a:t>Flopping/Faking</a:t>
            </a:r>
            <a:br>
              <a:rPr lang="en-US" dirty="0"/>
            </a:br>
            <a:r>
              <a:rPr lang="en-US" dirty="0"/>
              <a:t>Example 1 – While Dribbling</a:t>
            </a:r>
          </a:p>
        </p:txBody>
      </p:sp>
      <p:sp>
        <p:nvSpPr>
          <p:cNvPr id="2" name="Content Placeholder 3">
            <a:extLst>
              <a:ext uri="{FF2B5EF4-FFF2-40B4-BE49-F238E27FC236}">
                <a16:creationId xmlns:a16="http://schemas.microsoft.com/office/drawing/2014/main" id="{6FB38258-2C28-4A33-D9E8-DAEB335A535D}"/>
              </a:ext>
            </a:extLst>
          </p:cNvPr>
          <p:cNvSpPr>
            <a:spLocks noGrp="1"/>
          </p:cNvSpPr>
          <p:nvPr>
            <p:ph idx="1"/>
          </p:nvPr>
        </p:nvSpPr>
        <p:spPr>
          <a:xfrm>
            <a:off x="457200" y="2207069"/>
            <a:ext cx="8229600" cy="4221163"/>
          </a:xfrm>
        </p:spPr>
        <p:txBody>
          <a:bodyPr>
            <a:normAutofit/>
          </a:bodyPr>
          <a:lstStyle/>
          <a:p>
            <a:pPr marL="0" indent="0">
              <a:buNone/>
            </a:pPr>
            <a:r>
              <a:rPr lang="en-US" dirty="0"/>
              <a:t>Offensive player, A1, is dribbling the ball and fakes being fouled by a defender. This is described in the rules as using a “head bob” to simulate illegal contact. </a:t>
            </a:r>
          </a:p>
          <a:p>
            <a:pPr marL="0" indent="0">
              <a:buNone/>
            </a:pPr>
            <a:endParaRPr lang="en-US" dirty="0"/>
          </a:p>
          <a:p>
            <a:pPr marL="0" indent="0">
              <a:buNone/>
            </a:pPr>
            <a:r>
              <a:rPr lang="en-US" dirty="0"/>
              <a:t>In this play, the team that is faking being fouled is on offense and there is player control of the ball. (4- 49-1b)</a:t>
            </a:r>
          </a:p>
        </p:txBody>
      </p:sp>
    </p:spTree>
    <p:extLst>
      <p:ext uri="{BB962C8B-B14F-4D97-AF65-F5344CB8AC3E}">
        <p14:creationId xmlns:p14="http://schemas.microsoft.com/office/powerpoint/2010/main" val="2288644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12982</TotalTime>
  <Words>1761</Words>
  <Application>Microsoft Office PowerPoint</Application>
  <PresentationFormat>On-screen Show (4:3)</PresentationFormat>
  <Paragraphs>133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open_sansregular</vt:lpstr>
      <vt:lpstr>Office Theme</vt:lpstr>
      <vt:lpstr>PowerPoint Presentation</vt:lpstr>
      <vt:lpstr>Agenda</vt:lpstr>
      <vt:lpstr>Rule Changes</vt:lpstr>
      <vt:lpstr>Rule Changes</vt:lpstr>
      <vt:lpstr>Rule Changes</vt:lpstr>
      <vt:lpstr>Rule Changes</vt:lpstr>
      <vt:lpstr>Flopping/Faking Being Fouled</vt:lpstr>
      <vt:lpstr>Flopping/Faking Being Fouled</vt:lpstr>
      <vt:lpstr>Flopping/Faking Example 1 – While Dribbling</vt:lpstr>
      <vt:lpstr>Flopping/Faking Example 1</vt:lpstr>
      <vt:lpstr>Flopping/Faking Example 1</vt:lpstr>
      <vt:lpstr>Flopping/Faking Example 1</vt:lpstr>
      <vt:lpstr>Flopping/Faking Example 2 – After shot</vt:lpstr>
      <vt:lpstr>Flopping/Faking Example 2</vt:lpstr>
      <vt:lpstr>Flopping/Faking Example 2</vt:lpstr>
      <vt:lpstr>Flopping/Faking Example 2</vt:lpstr>
      <vt:lpstr>Flopping/Faking Example 2</vt:lpstr>
      <vt:lpstr>Flopping/Faking Example 3 - Defense</vt:lpstr>
      <vt:lpstr>Flopping/Faking Example 3 - Defense</vt:lpstr>
      <vt:lpstr>Flopping/Faking Example 3 - Defense</vt:lpstr>
      <vt:lpstr>Flopping/Faking Example 3 - Defense</vt:lpstr>
      <vt:lpstr>Flopping/Faking Example 3 - Defense</vt:lpstr>
      <vt:lpstr>Flopping/Faking</vt:lpstr>
      <vt:lpstr>Flopping/Faking</vt:lpstr>
      <vt:lpstr>Flopping/Faking</vt:lpstr>
      <vt:lpstr>Flopping/Faking</vt:lpstr>
      <vt:lpstr>Flopping/Faking</vt:lpstr>
      <vt:lpstr>Flopping/Faking</vt:lpstr>
      <vt:lpstr>Flopping/Faking</vt:lpstr>
      <vt:lpstr>Flopping/Faking</vt:lpstr>
      <vt:lpstr>Flopping/Faking</vt:lpstr>
      <vt:lpstr>Flopping/Faking</vt:lpstr>
      <vt:lpstr>Flopping/Faking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Agent</dc:creator>
  <cp:lastModifiedBy>Jose Iracheta</cp:lastModifiedBy>
  <cp:revision>109</cp:revision>
  <dcterms:created xsi:type="dcterms:W3CDTF">2012-10-01T16:28:12Z</dcterms:created>
  <dcterms:modified xsi:type="dcterms:W3CDTF">2024-11-04T21:55:35Z</dcterms:modified>
</cp:coreProperties>
</file>